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1.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5"/>
  </p:notesMasterIdLst>
  <p:sldIdLst>
    <p:sldId id="256" r:id="rId2"/>
    <p:sldId id="347" r:id="rId3"/>
    <p:sldId id="336" r:id="rId4"/>
    <p:sldId id="335" r:id="rId5"/>
    <p:sldId id="318" r:id="rId6"/>
    <p:sldId id="311" r:id="rId7"/>
    <p:sldId id="313" r:id="rId8"/>
    <p:sldId id="314" r:id="rId9"/>
    <p:sldId id="320" r:id="rId10"/>
    <p:sldId id="321" r:id="rId11"/>
    <p:sldId id="319" r:id="rId12"/>
    <p:sldId id="322" r:id="rId13"/>
    <p:sldId id="323" r:id="rId14"/>
    <p:sldId id="324" r:id="rId15"/>
    <p:sldId id="325" r:id="rId16"/>
    <p:sldId id="326" r:id="rId17"/>
    <p:sldId id="346" r:id="rId18"/>
    <p:sldId id="328" r:id="rId19"/>
    <p:sldId id="312" r:id="rId20"/>
    <p:sldId id="327" r:id="rId21"/>
    <p:sldId id="330" r:id="rId22"/>
    <p:sldId id="331" r:id="rId23"/>
    <p:sldId id="332" r:id="rId24"/>
    <p:sldId id="334" r:id="rId25"/>
    <p:sldId id="333" r:id="rId26"/>
    <p:sldId id="315" r:id="rId27"/>
    <p:sldId id="341" r:id="rId28"/>
    <p:sldId id="342" r:id="rId29"/>
    <p:sldId id="343" r:id="rId30"/>
    <p:sldId id="344" r:id="rId31"/>
    <p:sldId id="345" r:id="rId32"/>
    <p:sldId id="329" r:id="rId33"/>
    <p:sldId id="33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B5DF"/>
    <a:srgbClr val="FFFFFF"/>
    <a:srgbClr val="F7F7F7"/>
    <a:srgbClr val="D4CBC5"/>
    <a:srgbClr val="E2E3E7"/>
    <a:srgbClr val="E3E0E7"/>
    <a:srgbClr val="000000"/>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62963-DD3E-4908-958E-EDC763256378}" v="369" dt="2021-12-31T05:08:45.138"/>
    <p1510:client id="{EBC1FF70-6A55-47E2-8795-63821003BDBC}" v="145" dt="2021-12-31T04:47:53.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085" autoAdjust="0"/>
    <p:restoredTop sz="77746"/>
  </p:normalViewPr>
  <p:slideViewPr>
    <p:cSldViewPr snapToGrid="0">
      <p:cViewPr>
        <p:scale>
          <a:sx n="73" d="100"/>
          <a:sy n="73" d="100"/>
        </p:scale>
        <p:origin x="17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got some time now, go to </a:t>
            </a:r>
            <a:r>
              <a:rPr lang="en-US" dirty="0" err="1"/>
              <a:t>quercus</a:t>
            </a:r>
            <a:r>
              <a:rPr lang="en-US" dirty="0"/>
              <a:t>, lecture outline, scroll to Week 1, and click Kinsella and Goodfellow.  Click notebook for Lecture 1.3</a:t>
            </a:r>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2407427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17</a:t>
            </a:fld>
            <a:endParaRPr lang="en-US"/>
          </a:p>
        </p:txBody>
      </p:sp>
    </p:spTree>
    <p:extLst>
      <p:ext uri="{BB962C8B-B14F-4D97-AF65-F5344CB8AC3E}">
        <p14:creationId xmlns:p14="http://schemas.microsoft.com/office/powerpoint/2010/main" val="90534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 website I’ll leave here for your reference, and I wouldn’t be leaving it if I didn’t think it was useful.  I use this myself sometimes when I want to see what’s going on.  </a:t>
            </a:r>
          </a:p>
          <a:p>
            <a:endParaRPr lang="en-US" dirty="0"/>
          </a:p>
          <a:p>
            <a:r>
              <a:rPr lang="en-US" dirty="0"/>
              <a:t>It allows you to go step by step through the code, while seeing where in memory each value is stored, and what variable name points to what area of memory.</a:t>
            </a:r>
          </a:p>
          <a:p>
            <a:endParaRPr lang="en-US" dirty="0"/>
          </a:p>
          <a:p>
            <a:r>
              <a:rPr lang="en-US" dirty="0"/>
              <a:t>Code might seem simple now, especially in this simple example, but when you get to your labs, especially the later ones, testing a block of code with this visualizer can really help you see where you’re going wrong.</a:t>
            </a:r>
          </a:p>
        </p:txBody>
      </p:sp>
      <p:sp>
        <p:nvSpPr>
          <p:cNvPr id="4" name="Slide Number Placeholder 3"/>
          <p:cNvSpPr>
            <a:spLocks noGrp="1"/>
          </p:cNvSpPr>
          <p:nvPr>
            <p:ph type="sldNum" sz="quarter" idx="5"/>
          </p:nvPr>
        </p:nvSpPr>
        <p:spPr/>
        <p:txBody>
          <a:bodyPr/>
          <a:lstStyle/>
          <a:p>
            <a:fld id="{C723D110-B33C-3E49-B5DC-7F1369944E63}" type="slidenum">
              <a:rPr lang="en-US" smtClean="0"/>
              <a:t>18</a:t>
            </a:fld>
            <a:endParaRPr lang="en-US"/>
          </a:p>
        </p:txBody>
      </p:sp>
    </p:spTree>
    <p:extLst>
      <p:ext uri="{BB962C8B-B14F-4D97-AF65-F5344CB8AC3E}">
        <p14:creationId xmlns:p14="http://schemas.microsoft.com/office/powerpoint/2010/main" val="366388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quote example</a:t>
            </a:r>
          </a:p>
          <a:p>
            <a:endParaRPr lang="en-US" dirty="0"/>
          </a:p>
          <a:p>
            <a:r>
              <a:rPr lang="en-US" dirty="0"/>
              <a:t>Double quotes</a:t>
            </a:r>
          </a:p>
          <a:p>
            <a:endParaRPr lang="en-US" dirty="0"/>
          </a:p>
          <a:p>
            <a:r>
              <a:rPr lang="en-US" dirty="0"/>
              <a:t>Using both together (paired properly) if you wanted to actually see quotation marks within your string</a:t>
            </a:r>
          </a:p>
          <a:p>
            <a:endParaRPr lang="en-US" dirty="0"/>
          </a:p>
          <a:p>
            <a:r>
              <a:rPr lang="en-US" dirty="0"/>
              <a:t>Example of what happens if you don’t pair up, </a:t>
            </a:r>
          </a:p>
        </p:txBody>
      </p:sp>
      <p:sp>
        <p:nvSpPr>
          <p:cNvPr id="4" name="Slide Number Placeholder 3"/>
          <p:cNvSpPr>
            <a:spLocks noGrp="1"/>
          </p:cNvSpPr>
          <p:nvPr>
            <p:ph type="sldNum" sz="quarter" idx="5"/>
          </p:nvPr>
        </p:nvSpPr>
        <p:spPr/>
        <p:txBody>
          <a:bodyPr/>
          <a:lstStyle/>
          <a:p>
            <a:fld id="{C723D110-B33C-3E49-B5DC-7F1369944E63}" type="slidenum">
              <a:rPr lang="en-US" smtClean="0"/>
              <a:t>23</a:t>
            </a:fld>
            <a:endParaRPr lang="en-US"/>
          </a:p>
        </p:txBody>
      </p:sp>
    </p:spTree>
    <p:extLst>
      <p:ext uri="{BB962C8B-B14F-4D97-AF65-F5344CB8AC3E}">
        <p14:creationId xmlns:p14="http://schemas.microsoft.com/office/powerpoint/2010/main" val="2625543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type() function if you ever want to see the type of a variable.</a:t>
            </a:r>
          </a:p>
          <a:p>
            <a:endParaRPr lang="en-US" dirty="0"/>
          </a:p>
          <a:p>
            <a:r>
              <a:rPr lang="en-US" dirty="0"/>
              <a:t>Just like how you use the print function, or the id function</a:t>
            </a:r>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845635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27</a:t>
            </a:fld>
            <a:endParaRPr lang="en-US"/>
          </a:p>
        </p:txBody>
      </p:sp>
    </p:spTree>
    <p:extLst>
      <p:ext uri="{BB962C8B-B14F-4D97-AF65-F5344CB8AC3E}">
        <p14:creationId xmlns:p14="http://schemas.microsoft.com/office/powerpoint/2010/main" val="66214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28</a:t>
            </a:fld>
            <a:endParaRPr lang="en-US"/>
          </a:p>
        </p:txBody>
      </p:sp>
    </p:spTree>
    <p:extLst>
      <p:ext uri="{BB962C8B-B14F-4D97-AF65-F5344CB8AC3E}">
        <p14:creationId xmlns:p14="http://schemas.microsoft.com/office/powerpoint/2010/main" val="52959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you need to step in it to know it stinks.</a:t>
            </a:r>
          </a:p>
        </p:txBody>
      </p:sp>
      <p:sp>
        <p:nvSpPr>
          <p:cNvPr id="4" name="Slide Number Placeholder 3"/>
          <p:cNvSpPr>
            <a:spLocks noGrp="1"/>
          </p:cNvSpPr>
          <p:nvPr>
            <p:ph type="sldNum" sz="quarter" idx="5"/>
          </p:nvPr>
        </p:nvSpPr>
        <p:spPr/>
        <p:txBody>
          <a:bodyPr/>
          <a:lstStyle/>
          <a:p>
            <a:fld id="{C723D110-B33C-3E49-B5DC-7F1369944E63}" type="slidenum">
              <a:rPr lang="en-US" smtClean="0"/>
              <a:t>30</a:t>
            </a:fld>
            <a:endParaRPr lang="en-US"/>
          </a:p>
        </p:txBody>
      </p:sp>
    </p:spTree>
    <p:extLst>
      <p:ext uri="{BB962C8B-B14F-4D97-AF65-F5344CB8AC3E}">
        <p14:creationId xmlns:p14="http://schemas.microsoft.com/office/powerpoint/2010/main" val="3080478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got some time now, go to </a:t>
            </a:r>
            <a:r>
              <a:rPr lang="en-US" dirty="0" err="1"/>
              <a:t>quercus</a:t>
            </a:r>
            <a:r>
              <a:rPr lang="en-US" dirty="0"/>
              <a:t>, lecture outline, scroll to Week 1, and click Kinsella and Goodfellow.  Click notebook for Lecture 1.2</a:t>
            </a:r>
          </a:p>
        </p:txBody>
      </p:sp>
      <p:sp>
        <p:nvSpPr>
          <p:cNvPr id="4" name="Slide Number Placeholder 3"/>
          <p:cNvSpPr>
            <a:spLocks noGrp="1"/>
          </p:cNvSpPr>
          <p:nvPr>
            <p:ph type="sldNum" sz="quarter" idx="5"/>
          </p:nvPr>
        </p:nvSpPr>
        <p:spPr/>
        <p:txBody>
          <a:bodyPr/>
          <a:lstStyle/>
          <a:p>
            <a:fld id="{C723D110-B33C-3E49-B5DC-7F1369944E63}" type="slidenum">
              <a:rPr lang="en-US" smtClean="0"/>
              <a:t>33</a:t>
            </a:fld>
            <a:endParaRPr lang="en-US"/>
          </a:p>
        </p:txBody>
      </p:sp>
    </p:spTree>
    <p:extLst>
      <p:ext uri="{BB962C8B-B14F-4D97-AF65-F5344CB8AC3E}">
        <p14:creationId xmlns:p14="http://schemas.microsoft.com/office/powerpoint/2010/main" val="207531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3</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Exciting slide, I know.  But this is a good reference slide for you to come back to for the basics – it’s also super important info for anyone with programming experience in another language.  READ SLIDE</a:t>
            </a:r>
          </a:p>
          <a:p>
            <a:endParaRPr lang="en-US" dirty="0"/>
          </a:p>
          <a:p>
            <a:r>
              <a:rPr lang="en-US" dirty="0"/>
              <a:t>I’ve been teaching programming for almost 10 years, and one of the most frustrating things to see is students who don’t study and don’t pay attention in this course because they are already super competent programmers in Java, or C, or anything other than Python.  Then they show up to the midterm, and start putting semi-colons after each line, using the wrong character for commenting, and then they fail! Even as very competent and experienced programmers.  So if you’re an experienced programmer, take note of these previous students’ mistakes.  And if you’ve never programmed at all before, know that you’re not at as much of a disadvantage you might think.  You get a fresh start, in the language we’re going to be evaluating you in, and won’t be misled by previous knowledge.  </a:t>
            </a:r>
          </a:p>
        </p:txBody>
      </p:sp>
      <p:sp>
        <p:nvSpPr>
          <p:cNvPr id="4" name="Slide Number Placeholder 3"/>
          <p:cNvSpPr>
            <a:spLocks noGrp="1"/>
          </p:cNvSpPr>
          <p:nvPr>
            <p:ph type="sldNum" sz="quarter" idx="5"/>
          </p:nvPr>
        </p:nvSpPr>
        <p:spPr/>
        <p:txBody>
          <a:bodyPr/>
          <a:lstStyle/>
          <a:p>
            <a:fld id="{C723D110-B33C-3E49-B5DC-7F1369944E63}" type="slidenum">
              <a:rPr lang="en-US" smtClean="0"/>
              <a:t>5</a:t>
            </a:fld>
            <a:endParaRPr lang="en-US"/>
          </a:p>
        </p:txBody>
      </p:sp>
    </p:spTree>
    <p:extLst>
      <p:ext uri="{BB962C8B-B14F-4D97-AF65-F5344CB8AC3E}">
        <p14:creationId xmlns:p14="http://schemas.microsoft.com/office/powerpoint/2010/main" val="471217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one of the most basic uses of Python, or many programming languages, which is arithmetic! Or using it as a form of calculator.</a:t>
            </a:r>
          </a:p>
          <a:p>
            <a:endParaRPr lang="en-US" dirty="0"/>
          </a:p>
          <a:p>
            <a:r>
              <a:rPr lang="en-US" dirty="0"/>
              <a:t>The first three of these should look pretty common sense.  Maybe only the * looks off in multiplication, but the * is pretty common for multiplication in all programming languages.  </a:t>
            </a:r>
          </a:p>
          <a:p>
            <a:endParaRPr lang="en-US" dirty="0"/>
          </a:p>
          <a:p>
            <a:r>
              <a:rPr lang="en-US" dirty="0"/>
              <a:t>We have a ** for exponentiation</a:t>
            </a:r>
          </a:p>
          <a:p>
            <a:endParaRPr lang="en-US" dirty="0"/>
          </a:p>
          <a:p>
            <a:r>
              <a:rPr lang="en-US" dirty="0"/>
              <a:t>And Then 2 types of </a:t>
            </a:r>
            <a:r>
              <a:rPr lang="en-US" dirty="0" err="1"/>
              <a:t>divison</a:t>
            </a:r>
            <a:r>
              <a:rPr lang="en-US" dirty="0"/>
              <a:t>, that’s a bit weird.  One is the division you’re used to.  And if you see // that’s integer division.  What that means is it takes does the division, and then cuts off the parts after the the decimal place.  It does NOT round.  Notice the answer here says 4, not 5. </a:t>
            </a:r>
          </a:p>
          <a:p>
            <a:endParaRPr lang="en-US" dirty="0"/>
          </a:p>
          <a:p>
            <a:r>
              <a:rPr lang="en-US" dirty="0"/>
              <a:t>Finally probably a new operator for most of you – the modulus operator, that looks like the percent sign, outputs the remainder of the division.  We’ll see some examples of this in </a:t>
            </a:r>
            <a:r>
              <a:rPr lang="en-US" dirty="0" err="1"/>
              <a:t>Jupyter</a:t>
            </a:r>
            <a:r>
              <a:rPr lang="en-US" dirty="0"/>
              <a:t> in a few seconds.</a:t>
            </a:r>
          </a:p>
          <a:p>
            <a:endParaRPr lang="en-US" dirty="0"/>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359642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of operations! I always called this BEDMAS, schools might call it another acronym.  </a:t>
            </a:r>
          </a:p>
          <a:p>
            <a:endParaRPr lang="en-US" dirty="0"/>
          </a:p>
          <a:p>
            <a:r>
              <a:rPr lang="en-US" dirty="0"/>
              <a:t>So the first thing would be the exponents, then basically all the multiplication and division operators in order from left to right, ending with addition and subtraction.</a:t>
            </a:r>
          </a:p>
          <a:p>
            <a:endParaRPr lang="en-US" dirty="0"/>
          </a:p>
          <a:p>
            <a:r>
              <a:rPr lang="en-US" dirty="0"/>
              <a:t>There’s one thing missing from this slide that’s not really an operator but certainly affects order of operations, what is that?  CHAT Brackets, or parenthesis, which of course takes the highest precedence.</a:t>
            </a:r>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3267771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 so keep the notebook open, and get used to this, because we’re going to do it a lot this semester.  We were hoping to do this in person, and walk around and let you code and we’d help in lecture, but for now it will be slightly more guided, so I can show you what Python coding looks like.</a:t>
            </a:r>
          </a:p>
        </p:txBody>
      </p:sp>
      <p:sp>
        <p:nvSpPr>
          <p:cNvPr id="4" name="Slide Number Placeholder 3"/>
          <p:cNvSpPr>
            <a:spLocks noGrp="1"/>
          </p:cNvSpPr>
          <p:nvPr>
            <p:ph type="sldNum" sz="quarter" idx="5"/>
          </p:nvPr>
        </p:nvSpPr>
        <p:spPr/>
        <p:txBody>
          <a:bodyPr/>
          <a:lstStyle/>
          <a:p>
            <a:fld id="{C723D110-B33C-3E49-B5DC-7F1369944E63}" type="slidenum">
              <a:rPr lang="en-US" smtClean="0"/>
              <a:t>8</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used to this formula –&gt; variable = expression</a:t>
            </a:r>
          </a:p>
          <a:p>
            <a:r>
              <a:rPr lang="en-US" dirty="0"/>
              <a:t>Variable is something like x, or cat, or any name you decide to come up with, and the expression, just like a math expression, it something Python will evaluate and assign to the variable.  That can be a single number, a previously stored variable name, or a math expression Python will work out for you.</a:t>
            </a:r>
          </a:p>
          <a:p>
            <a:r>
              <a:rPr lang="en-US" dirty="0"/>
              <a:t>This is NOT checking if they are equal, this is not doing some mathematical balancing to evaluate for x or make them equal, the = sign in Python (and most other programming languages) assigns what is on the right, to the variable name on the left.  This variable name can then be called and accessed with it’s name at any point throughout the program, unless it’s changed.</a:t>
            </a:r>
          </a:p>
        </p:txBody>
      </p:sp>
      <p:sp>
        <p:nvSpPr>
          <p:cNvPr id="4" name="Slide Number Placeholder 3"/>
          <p:cNvSpPr>
            <a:spLocks noGrp="1"/>
          </p:cNvSpPr>
          <p:nvPr>
            <p:ph type="sldNum" sz="quarter" idx="5"/>
          </p:nvPr>
        </p:nvSpPr>
        <p:spPr/>
        <p:txBody>
          <a:bodyPr/>
          <a:lstStyle/>
          <a:p>
            <a:fld id="{C723D110-B33C-3E49-B5DC-7F1369944E63}" type="slidenum">
              <a:rPr lang="en-US" smtClean="0"/>
              <a:t>9</a:t>
            </a:fld>
            <a:endParaRPr lang="en-US"/>
          </a:p>
        </p:txBody>
      </p:sp>
    </p:spTree>
    <p:extLst>
      <p:ext uri="{BB962C8B-B14F-4D97-AF65-F5344CB8AC3E}">
        <p14:creationId xmlns:p14="http://schemas.microsoft.com/office/powerpoint/2010/main" val="3547308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FIRST PART OF SLIDE - What can Python names NOT start with?</a:t>
            </a:r>
          </a:p>
          <a:p>
            <a:endParaRPr lang="en-US" dirty="0"/>
          </a:p>
          <a:p>
            <a:r>
              <a:rPr lang="en-US" dirty="0"/>
              <a:t>READ REST OF SLIDE</a:t>
            </a:r>
          </a:p>
          <a:p>
            <a:endParaRPr lang="en-US" dirty="0"/>
          </a:p>
          <a:p>
            <a:r>
              <a:rPr lang="en-US" dirty="0"/>
              <a:t>These variable names can save you a lot when trying to understand where you went wrong in your code – if the names make sense, sometimes it can be almost like reading English, and you can see the logic where you went wrong.  If your code is a bunch of variations of nom, </a:t>
            </a:r>
            <a:r>
              <a:rPr lang="en-US" dirty="0" err="1"/>
              <a:t>nomnom</a:t>
            </a:r>
            <a:r>
              <a:rPr lang="en-US" dirty="0"/>
              <a:t>, </a:t>
            </a:r>
            <a:r>
              <a:rPr lang="en-US" dirty="0" err="1"/>
              <a:t>nomnomnom</a:t>
            </a:r>
            <a:r>
              <a:rPr lang="en-US" dirty="0"/>
              <a:t>, then you’ll end up confusing yourself, and it will be even harder for your TAs to follow when marking your tests, making those part marks extra hard to give.  Save yourself and just use clear, meaningful, names.</a:t>
            </a:r>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2010836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of variable assignment and how this looks in memory.  Understanding how memory works in your computer can help clear up how the computer thinks and how it’s interpreting what you’re saying.</a:t>
            </a:r>
          </a:p>
          <a:p>
            <a:endParaRPr lang="en-US" dirty="0"/>
          </a:p>
          <a:p>
            <a:r>
              <a:rPr lang="en-US" dirty="0"/>
              <a:t>So, looking at the first line, what is the variable?  What is the expression?</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1576505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pythontutor.com/visualize.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1862278"/>
            <a:ext cx="6323270" cy="893580"/>
          </a:xfrm>
        </p:spPr>
        <p:txBody>
          <a:bodyPr>
            <a:normAutofit fontScale="90000"/>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a:xfrm>
            <a:off x="335946" y="3274262"/>
            <a:ext cx="11391065" cy="1655762"/>
          </a:xfrm>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3 </a:t>
            </a:r>
            <a:r>
              <a:rPr lang="en-US" dirty="0">
                <a:solidFill>
                  <a:schemeClr val="accent1"/>
                </a:solidFill>
              </a:rPr>
              <a:t>(</a:t>
            </a:r>
            <a:r>
              <a:rPr lang="en-US" dirty="0">
                <a:solidFill>
                  <a:schemeClr val="accent6"/>
                </a:solidFill>
              </a:rPr>
              <a:t>1</a:t>
            </a:r>
            <a:r>
              <a:rPr lang="en-US" dirty="0"/>
              <a:t>.</a:t>
            </a:r>
            <a:r>
              <a:rPr lang="en-US" dirty="0">
                <a:solidFill>
                  <a:schemeClr val="accent6"/>
                </a:solidFill>
              </a:rPr>
              <a:t>3</a:t>
            </a:r>
            <a:r>
              <a:rPr lang="en-US" dirty="0">
                <a:solidFill>
                  <a:schemeClr val="accent1"/>
                </a:solidFill>
              </a:rPr>
              <a:t>)</a:t>
            </a:r>
          </a:p>
        </p:txBody>
      </p:sp>
      <p:sp>
        <p:nvSpPr>
          <p:cNvPr id="4" name="TextBox 3">
            <a:extLst>
              <a:ext uri="{FF2B5EF4-FFF2-40B4-BE49-F238E27FC236}">
                <a16:creationId xmlns:a16="http://schemas.microsoft.com/office/drawing/2014/main" id="{B036D1F9-ED61-EE9C-71FD-96BE02493460}"/>
              </a:ext>
            </a:extLst>
          </p:cNvPr>
          <p:cNvSpPr txBox="1"/>
          <p:nvPr/>
        </p:nvSpPr>
        <p:spPr>
          <a:xfrm>
            <a:off x="6320562" y="4209733"/>
            <a:ext cx="5597493" cy="203132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CA" b="1" dirty="0"/>
              <a:t>Upcoming:</a:t>
            </a:r>
          </a:p>
          <a:p>
            <a:pPr algn="ctr"/>
            <a:endParaRPr lang="en-CA" dirty="0"/>
          </a:p>
          <a:p>
            <a:pPr marL="285750" indent="-285750">
              <a:buFont typeface="Arial" panose="020B0604020202020204" pitchFamily="34" charset="0"/>
              <a:buChar char="•"/>
            </a:pPr>
            <a:r>
              <a:rPr lang="en-CA" dirty="0"/>
              <a:t>Lab 0 released Thursday at 6 PM</a:t>
            </a:r>
          </a:p>
          <a:p>
            <a:pPr marL="285750" indent="-285750">
              <a:buFont typeface="Arial" panose="020B0604020202020204" pitchFamily="34" charset="0"/>
              <a:buChar char="•"/>
            </a:pPr>
            <a:r>
              <a:rPr lang="en-CA" dirty="0"/>
              <a:t>Reflection 1 released Friday at 6 PM</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First PRA section – Friday 3-5 PM</a:t>
            </a:r>
          </a:p>
          <a:p>
            <a:pPr marL="285750" indent="-285750">
              <a:buFont typeface="Arial" panose="020B0604020202020204" pitchFamily="34" charset="0"/>
              <a:buChar char="•"/>
            </a:pPr>
            <a:r>
              <a:rPr lang="en-CA" dirty="0"/>
              <a:t>All TUT (Tutorials) &amp; PRA (Labs) running next week</a:t>
            </a:r>
          </a:p>
        </p:txBody>
      </p:sp>
      <p:sp>
        <p:nvSpPr>
          <p:cNvPr id="5" name="TextBox 4">
            <a:extLst>
              <a:ext uri="{FF2B5EF4-FFF2-40B4-BE49-F238E27FC236}">
                <a16:creationId xmlns:a16="http://schemas.microsoft.com/office/drawing/2014/main" id="{6D684592-1312-BB14-6343-62B28D69F05A}"/>
              </a:ext>
            </a:extLst>
          </p:cNvPr>
          <p:cNvSpPr txBox="1"/>
          <p:nvPr/>
        </p:nvSpPr>
        <p:spPr>
          <a:xfrm>
            <a:off x="273945" y="4209733"/>
            <a:ext cx="5788535" cy="1754326"/>
          </a:xfrm>
          <a:prstGeom prst="rect">
            <a:avLst/>
          </a:prstGeom>
          <a:solidFill>
            <a:schemeClr val="accent3">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CA" b="1" dirty="0"/>
              <a:t>While waiting for class to start:</a:t>
            </a:r>
          </a:p>
          <a:p>
            <a:pPr algn="ctr"/>
            <a:endParaRPr lang="en-CA" dirty="0"/>
          </a:p>
          <a:p>
            <a:r>
              <a:rPr lang="en-CA" dirty="0"/>
              <a:t>Download and open the </a:t>
            </a:r>
            <a:r>
              <a:rPr lang="en-CA" dirty="0" err="1"/>
              <a:t>Jupyter</a:t>
            </a:r>
            <a:r>
              <a:rPr lang="en-CA" dirty="0"/>
              <a:t> Notebook (.</a:t>
            </a:r>
            <a:r>
              <a:rPr lang="en-CA" dirty="0" err="1"/>
              <a:t>ipynb</a:t>
            </a:r>
            <a:r>
              <a:rPr lang="en-CA" dirty="0"/>
              <a:t>) for Lecture 1.3 (Kinsella &amp; Goodfellow).</a:t>
            </a:r>
          </a:p>
          <a:p>
            <a:endParaRPr lang="en-CA" dirty="0"/>
          </a:p>
          <a:p>
            <a:r>
              <a:rPr lang="en-CA" dirty="0"/>
              <a:t>You may also use this lecture’s </a:t>
            </a:r>
            <a:r>
              <a:rPr lang="en-CA" dirty="0" err="1"/>
              <a:t>JupyterHub</a:t>
            </a:r>
            <a:r>
              <a:rPr lang="en-CA" dirty="0"/>
              <a:t> link instead.</a:t>
            </a:r>
          </a:p>
        </p:txBody>
      </p:sp>
      <p:pic>
        <p:nvPicPr>
          <p:cNvPr id="7" name="Picture 6" descr="A cartoon of a person using a computer&#10;&#10;Description automatically generated">
            <a:extLst>
              <a:ext uri="{FF2B5EF4-FFF2-40B4-BE49-F238E27FC236}">
                <a16:creationId xmlns:a16="http://schemas.microsoft.com/office/drawing/2014/main" id="{29A2FF54-722F-349A-E971-23CA4E2D2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578" y="185298"/>
            <a:ext cx="3459308" cy="3765233"/>
          </a:xfrm>
          <a:prstGeom prst="rect">
            <a:avLst/>
          </a:prstGeom>
        </p:spPr>
      </p:pic>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 Names and Conventions</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692725" y="1662395"/>
            <a:ext cx="7495311" cy="4835479"/>
          </a:xfrm>
        </p:spPr>
        <p:txBody>
          <a:bodyPr>
            <a:normAutofit fontScale="92500" lnSpcReduction="10000"/>
          </a:bodyPr>
          <a:lstStyle/>
          <a:p>
            <a:r>
              <a:rPr lang="en-CA" dirty="0"/>
              <a:t>The rules for legal Python names:</a:t>
            </a:r>
          </a:p>
          <a:p>
            <a:pPr lvl="1"/>
            <a:r>
              <a:rPr lang="en-CA" dirty="0"/>
              <a:t>Names must start with a letter or _ (underscore)</a:t>
            </a:r>
          </a:p>
          <a:p>
            <a:pPr lvl="1"/>
            <a:r>
              <a:rPr lang="en-CA" dirty="0"/>
              <a:t>Names must contain only letters, digits, and _</a:t>
            </a:r>
          </a:p>
          <a:p>
            <a:pPr marL="457200" lvl="1" indent="0">
              <a:buNone/>
            </a:pPr>
            <a:endParaRPr lang="en-CA" dirty="0"/>
          </a:p>
          <a:p>
            <a:r>
              <a:rPr lang="en-CA" dirty="0"/>
              <a:t>In most situations, the convention is to use </a:t>
            </a:r>
            <a:r>
              <a:rPr lang="en-CA" dirty="0" err="1"/>
              <a:t>pothole_case</a:t>
            </a:r>
            <a:r>
              <a:rPr lang="en-CA" dirty="0"/>
              <a:t> (or </a:t>
            </a:r>
            <a:r>
              <a:rPr lang="en-CA" dirty="0" err="1"/>
              <a:t>snake_case</a:t>
            </a:r>
            <a:r>
              <a:rPr lang="en-CA" dirty="0"/>
              <a:t>)</a:t>
            </a:r>
          </a:p>
          <a:p>
            <a:pPr lvl="1"/>
            <a:r>
              <a:rPr lang="en-CA" dirty="0"/>
              <a:t>Lowercase letters with words separated by _ to improve readability</a:t>
            </a:r>
          </a:p>
          <a:p>
            <a:pPr lvl="1"/>
            <a:endParaRPr lang="en-CA" dirty="0"/>
          </a:p>
          <a:p>
            <a:r>
              <a:rPr lang="en-CA" dirty="0"/>
              <a:t>Try to add meaning where possible!</a:t>
            </a:r>
          </a:p>
          <a:p>
            <a:pPr lvl="1"/>
            <a:r>
              <a:rPr lang="en-CA" dirty="0"/>
              <a:t>Ex: </a:t>
            </a:r>
            <a:r>
              <a:rPr lang="en-CA" dirty="0" err="1"/>
              <a:t>gas_mileage</a:t>
            </a:r>
            <a:r>
              <a:rPr lang="en-CA" dirty="0"/>
              <a:t> and </a:t>
            </a:r>
            <a:r>
              <a:rPr lang="en-CA" dirty="0" err="1"/>
              <a:t>cost_per_litre</a:t>
            </a:r>
            <a:r>
              <a:rPr lang="en-CA" dirty="0"/>
              <a:t> instead of </a:t>
            </a:r>
            <a:r>
              <a:rPr lang="en-CA" dirty="0" err="1"/>
              <a:t>nomnom</a:t>
            </a:r>
            <a:r>
              <a:rPr lang="en-CA" dirty="0"/>
              <a:t> and </a:t>
            </a:r>
            <a:r>
              <a:rPr lang="en-CA" dirty="0" err="1"/>
              <a:t>nomnomnom</a:t>
            </a:r>
            <a:endParaRPr lang="en-CA" dirty="0"/>
          </a:p>
          <a:p>
            <a:pPr lvl="1"/>
            <a:r>
              <a:rPr lang="en-CA" dirty="0"/>
              <a:t>Save yourself when debugging &amp; put your TAs in a good mood when marking</a:t>
            </a:r>
          </a:p>
          <a:p>
            <a:pPr marL="457200" lvl="1" indent="0">
              <a:buNone/>
            </a:pPr>
            <a:endParaRPr lang="en-CA" dirty="0"/>
          </a:p>
          <a:p>
            <a:pPr lvl="1"/>
            <a:endParaRPr lang="en-CA" dirty="0"/>
          </a:p>
          <a:p>
            <a:endParaRPr lang="en-CA" dirty="0"/>
          </a:p>
          <a:p>
            <a:endParaRPr lang="en-CA" dirty="0"/>
          </a:p>
          <a:p>
            <a:pPr marL="0" indent="0">
              <a:buNone/>
            </a:pPr>
            <a:endParaRPr lang="en-US" dirty="0"/>
          </a:p>
        </p:txBody>
      </p:sp>
      <p:pic>
        <p:nvPicPr>
          <p:cNvPr id="3074" name="Picture 2" descr="PYTH-101 | Module 1: Variables and Data Types | Canadian Coding">
            <a:extLst>
              <a:ext uri="{FF2B5EF4-FFF2-40B4-BE49-F238E27FC236}">
                <a16:creationId xmlns:a16="http://schemas.microsoft.com/office/drawing/2014/main" id="{A76A5D48-C4E5-3E4C-A45F-EEFB6F394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91" y="1662395"/>
            <a:ext cx="3723409" cy="446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5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a:t>
            </a:r>
            <a:r>
              <a:rPr lang="en-CA" b="1" dirty="0">
                <a:solidFill>
                  <a:schemeClr val="accent3">
                    <a:lumMod val="40000"/>
                    <a:lumOff val="60000"/>
                  </a:schemeClr>
                </a:solidFill>
                <a:latin typeface="Courier New"/>
                <a:cs typeface="Courier New"/>
              </a:rPr>
              <a:t> </a:t>
            </a:r>
            <a:r>
              <a:rPr lang="en-CA" b="1" spc="-15" dirty="0">
                <a:solidFill>
                  <a:schemeClr val="accent3">
                    <a:lumMod val="40000"/>
                    <a:lumOff val="60000"/>
                  </a:schemeClr>
                </a:solidFill>
                <a:latin typeface="Courier New"/>
                <a:cs typeface="Courier New"/>
              </a:rPr>
              <a:t>d</a:t>
            </a:r>
            <a:r>
              <a:rPr lang="en-CA" b="1" spc="-10" dirty="0">
                <a:solidFill>
                  <a:schemeClr val="accent3">
                    <a:lumMod val="40000"/>
                    <a:lumOff val="60000"/>
                  </a:schemeClr>
                </a:solidFill>
                <a:latin typeface="Courier New"/>
                <a:cs typeface="Courier New"/>
              </a:rPr>
              <a:t>i</a:t>
            </a:r>
            <a:r>
              <a:rPr lang="en-CA" b="1" dirty="0">
                <a:solidFill>
                  <a:schemeClr val="accent3">
                    <a:lumMod val="40000"/>
                    <a:lumOff val="60000"/>
                  </a:schemeClr>
                </a:solidFill>
                <a:latin typeface="Courier New"/>
                <a:cs typeface="Courier New"/>
              </a:rPr>
              <a:t>f</a:t>
            </a:r>
            <a:r>
              <a:rPr lang="en-CA" b="1" spc="-15" dirty="0">
                <a:solidFill>
                  <a:schemeClr val="accent3">
                    <a:lumMod val="40000"/>
                    <a:lumOff val="60000"/>
                  </a:schemeClr>
                </a:solidFill>
                <a:latin typeface="Courier New"/>
                <a:cs typeface="Courier New"/>
              </a:rPr>
              <a:t>f</a:t>
            </a:r>
            <a:r>
              <a:rPr lang="en-CA" b="1" spc="-10" dirty="0">
                <a:solidFill>
                  <a:schemeClr val="accent3">
                    <a:lumMod val="40000"/>
                    <a:lumOff val="60000"/>
                  </a:schemeClr>
                </a:solidFill>
                <a:latin typeface="Courier New"/>
                <a:cs typeface="Courier New"/>
              </a:rPr>
              <a:t>e</a:t>
            </a:r>
            <a:r>
              <a:rPr lang="en-CA" b="1" spc="-15" dirty="0">
                <a:solidFill>
                  <a:schemeClr val="accent3">
                    <a:lumMod val="40000"/>
                    <a:lumOff val="60000"/>
                  </a:schemeClr>
                </a:solidFill>
                <a:latin typeface="Courier New"/>
                <a:cs typeface="Courier New"/>
              </a:rPr>
              <a:t>r</a:t>
            </a:r>
            <a:r>
              <a:rPr lang="en-CA" b="1" spc="-10" dirty="0">
                <a:solidFill>
                  <a:schemeClr val="accent3">
                    <a:lumMod val="40000"/>
                    <a:lumOff val="60000"/>
                  </a:schemeClr>
                </a:solidFill>
                <a:latin typeface="Courier New"/>
                <a:cs typeface="Courier New"/>
              </a:rPr>
              <a:t>e</a:t>
            </a:r>
            <a:r>
              <a:rPr lang="en-CA" b="1" dirty="0">
                <a:solidFill>
                  <a:schemeClr val="accent3">
                    <a:lumMod val="40000"/>
                    <a:lumOff val="60000"/>
                  </a:schemeClr>
                </a:solidFill>
                <a:latin typeface="Courier New"/>
                <a:cs typeface="Courier New"/>
              </a:rPr>
              <a:t>n</a:t>
            </a:r>
            <a:r>
              <a:rPr lang="en-CA" b="1" spc="-15" dirty="0">
                <a:solidFill>
                  <a:schemeClr val="accent3">
                    <a:lumMod val="40000"/>
                    <a:lumOff val="60000"/>
                  </a:schemeClr>
                </a:solidFill>
                <a:latin typeface="Courier New"/>
                <a:cs typeface="Courier New"/>
              </a:rPr>
              <a:t>ce = 20</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a:t>
            </a:r>
            <a:r>
              <a:rPr lang="en-CA" b="1" dirty="0">
                <a:solidFill>
                  <a:schemeClr val="accent3">
                    <a:lumMod val="40000"/>
                    <a:lumOff val="60000"/>
                  </a:schemeClr>
                </a:solidFill>
                <a:latin typeface="Courier New"/>
                <a:cs typeface="Courier New"/>
              </a:rPr>
              <a:t> </a:t>
            </a:r>
            <a:r>
              <a:rPr lang="en-CA" b="1" spc="-15" dirty="0">
                <a:solidFill>
                  <a:schemeClr val="accent3">
                    <a:lumMod val="40000"/>
                    <a:lumOff val="60000"/>
                  </a:schemeClr>
                </a:solidFill>
                <a:latin typeface="Courier New"/>
                <a:cs typeface="Courier New"/>
              </a:rPr>
              <a:t>d</a:t>
            </a:r>
            <a:r>
              <a:rPr lang="en-CA" b="1" spc="-10" dirty="0">
                <a:solidFill>
                  <a:schemeClr val="accent3">
                    <a:lumMod val="40000"/>
                    <a:lumOff val="60000"/>
                  </a:schemeClr>
                </a:solidFill>
                <a:latin typeface="Courier New"/>
                <a:cs typeface="Courier New"/>
              </a:rPr>
              <a:t>o</a:t>
            </a:r>
            <a:r>
              <a:rPr lang="en-CA" b="1" dirty="0">
                <a:solidFill>
                  <a:schemeClr val="accent3">
                    <a:lumMod val="40000"/>
                    <a:lumOff val="60000"/>
                  </a:schemeClr>
                </a:solidFill>
                <a:latin typeface="Courier New"/>
                <a:cs typeface="Courier New"/>
              </a:rPr>
              <a:t>u</a:t>
            </a:r>
            <a:r>
              <a:rPr lang="en-CA" b="1" spc="-15" dirty="0">
                <a:solidFill>
                  <a:schemeClr val="accent3">
                    <a:lumMod val="40000"/>
                    <a:lumOff val="60000"/>
                  </a:schemeClr>
                </a:solidFill>
                <a:latin typeface="Courier New"/>
                <a:cs typeface="Courier New"/>
              </a:rPr>
              <a:t>b</a:t>
            </a:r>
            <a:r>
              <a:rPr lang="en-CA" b="1" spc="-10" dirty="0">
                <a:solidFill>
                  <a:schemeClr val="accent3">
                    <a:lumMod val="40000"/>
                    <a:lumOff val="60000"/>
                  </a:schemeClr>
                </a:solidFill>
                <a:latin typeface="Courier New"/>
                <a:cs typeface="Courier New"/>
              </a:rPr>
              <a:t>le</a:t>
            </a:r>
            <a:r>
              <a:rPr lang="en-CA" b="1"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a:t>
            </a:r>
            <a:r>
              <a:rPr lang="en-CA" b="1" spc="10"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2 * difference</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&gt;&gt;</a:t>
            </a:r>
            <a:r>
              <a:rPr lang="en-CA" b="1" spc="-10" dirty="0">
                <a:solidFill>
                  <a:schemeClr val="accent3">
                    <a:lumMod val="40000"/>
                    <a:lumOff val="60000"/>
                  </a:schemeClr>
                </a:solidFill>
                <a:latin typeface="Courier New"/>
                <a:cs typeface="Courier New"/>
              </a:rPr>
              <a:t>&gt;</a:t>
            </a:r>
            <a:r>
              <a:rPr lang="en-CA" b="1" spc="-5"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d</a:t>
            </a:r>
            <a:r>
              <a:rPr lang="en-CA" b="1" spc="-15" dirty="0">
                <a:solidFill>
                  <a:schemeClr val="accent3">
                    <a:lumMod val="40000"/>
                    <a:lumOff val="60000"/>
                  </a:schemeClr>
                </a:solidFill>
                <a:latin typeface="Courier New"/>
                <a:cs typeface="Courier New"/>
              </a:rPr>
              <a:t>o</a:t>
            </a:r>
            <a:r>
              <a:rPr lang="en-CA" b="1" dirty="0">
                <a:solidFill>
                  <a:schemeClr val="accent3">
                    <a:lumMod val="40000"/>
                    <a:lumOff val="60000"/>
                  </a:schemeClr>
                </a:solidFill>
                <a:latin typeface="Courier New"/>
                <a:cs typeface="Courier New"/>
              </a:rPr>
              <a:t>u</a:t>
            </a:r>
            <a:r>
              <a:rPr lang="en-CA" b="1" spc="-15" dirty="0">
                <a:solidFill>
                  <a:schemeClr val="accent3">
                    <a:lumMod val="40000"/>
                    <a:lumOff val="60000"/>
                  </a:schemeClr>
                </a:solidFill>
                <a:latin typeface="Courier New"/>
                <a:cs typeface="Courier New"/>
              </a:rPr>
              <a:t>ble</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0" dirty="0">
                <a:solidFill>
                  <a:schemeClr val="accent3">
                    <a:lumMod val="40000"/>
                    <a:lumOff val="60000"/>
                  </a:schemeClr>
                </a:solidFill>
                <a:latin typeface="Courier New"/>
                <a:cs typeface="Courier New"/>
              </a:rPr>
              <a:t>40</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 difference = 5</a:t>
            </a:r>
            <a:endParaRPr lang="en-CA" b="1" dirty="0">
              <a:solidFill>
                <a:schemeClr val="accent3">
                  <a:lumMod val="40000"/>
                  <a:lumOff val="60000"/>
                </a:schemeClr>
              </a:solidFill>
              <a:latin typeface="Courier New"/>
              <a:cs typeface="Courier New"/>
            </a:endParaRPr>
          </a:p>
          <a:p>
            <a:pPr marL="0" marR="134747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 double</a:t>
            </a:r>
          </a:p>
          <a:p>
            <a:pPr marL="0" marR="1347470" indent="0">
              <a:lnSpc>
                <a:spcPct val="100000"/>
              </a:lnSpc>
              <a:buNone/>
            </a:pPr>
            <a:r>
              <a:rPr lang="en-CA" b="1" spc="-10" dirty="0">
                <a:solidFill>
                  <a:schemeClr val="accent3">
                    <a:lumMod val="40000"/>
                    <a:lumOff val="60000"/>
                  </a:schemeClr>
                </a:solidFill>
                <a:latin typeface="Courier New"/>
                <a:cs typeface="Courier New"/>
              </a:rPr>
              <a:t>40</a:t>
            </a:r>
            <a:endParaRPr lang="en-CA" b="1" dirty="0">
              <a:solidFill>
                <a:schemeClr val="accent3">
                  <a:lumMod val="40000"/>
                  <a:lumOff val="60000"/>
                </a:schemeClr>
              </a:solidFill>
              <a:latin typeface="Courier New"/>
              <a:cs typeface="Courier New"/>
            </a:endParaRPr>
          </a:p>
          <a:p>
            <a:endParaRPr lang="en-US" dirty="0"/>
          </a:p>
        </p:txBody>
      </p:sp>
    </p:spTree>
    <p:extLst>
      <p:ext uri="{BB962C8B-B14F-4D97-AF65-F5344CB8AC3E}">
        <p14:creationId xmlns:p14="http://schemas.microsoft.com/office/powerpoint/2010/main" val="79470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92D050"/>
                </a:solidFill>
                <a:latin typeface="Courier New"/>
                <a:cs typeface="Courier New"/>
              </a:rPr>
              <a:t>&gt;</a:t>
            </a:r>
            <a:r>
              <a:rPr lang="en-CA" b="1" spc="-10" dirty="0">
                <a:solidFill>
                  <a:srgbClr val="92D050"/>
                </a:solidFill>
                <a:latin typeface="Courier New"/>
                <a:cs typeface="Courier New"/>
              </a:rPr>
              <a:t>&gt;&gt;</a:t>
            </a:r>
            <a:r>
              <a:rPr lang="en-CA" b="1" dirty="0">
                <a:solidFill>
                  <a:srgbClr val="92D050"/>
                </a:solidFill>
                <a:latin typeface="Courier New"/>
                <a:cs typeface="Courier New"/>
              </a:rPr>
              <a:t> </a:t>
            </a:r>
            <a:r>
              <a:rPr lang="en-CA" b="1" spc="-15" dirty="0">
                <a:solidFill>
                  <a:srgbClr val="92D050"/>
                </a:solidFill>
                <a:latin typeface="Courier New"/>
                <a:cs typeface="Courier New"/>
              </a:rPr>
              <a:t>d</a:t>
            </a:r>
            <a:r>
              <a:rPr lang="en-CA" b="1" spc="-10" dirty="0">
                <a:solidFill>
                  <a:srgbClr val="92D050"/>
                </a:solidFill>
                <a:latin typeface="Courier New"/>
                <a:cs typeface="Courier New"/>
              </a:rPr>
              <a:t>i</a:t>
            </a:r>
            <a:r>
              <a:rPr lang="en-CA" b="1" dirty="0">
                <a:solidFill>
                  <a:srgbClr val="92D050"/>
                </a:solidFill>
                <a:latin typeface="Courier New"/>
                <a:cs typeface="Courier New"/>
              </a:rPr>
              <a:t>f</a:t>
            </a:r>
            <a:r>
              <a:rPr lang="en-CA" b="1" spc="-15" dirty="0">
                <a:solidFill>
                  <a:srgbClr val="92D050"/>
                </a:solidFill>
                <a:latin typeface="Courier New"/>
                <a:cs typeface="Courier New"/>
              </a:rPr>
              <a:t>f</a:t>
            </a:r>
            <a:r>
              <a:rPr lang="en-CA" b="1" spc="-10" dirty="0">
                <a:solidFill>
                  <a:srgbClr val="92D050"/>
                </a:solidFill>
                <a:latin typeface="Courier New"/>
                <a:cs typeface="Courier New"/>
              </a:rPr>
              <a:t>e</a:t>
            </a:r>
            <a:r>
              <a:rPr lang="en-CA" b="1" spc="-15" dirty="0">
                <a:solidFill>
                  <a:srgbClr val="92D050"/>
                </a:solidFill>
                <a:latin typeface="Courier New"/>
                <a:cs typeface="Courier New"/>
              </a:rPr>
              <a:t>r</a:t>
            </a:r>
            <a:r>
              <a:rPr lang="en-CA" b="1" spc="-10" dirty="0">
                <a:solidFill>
                  <a:srgbClr val="92D050"/>
                </a:solidFill>
                <a:latin typeface="Courier New"/>
                <a:cs typeface="Courier New"/>
              </a:rPr>
              <a:t>e</a:t>
            </a:r>
            <a:r>
              <a:rPr lang="en-CA" b="1" dirty="0">
                <a:solidFill>
                  <a:srgbClr val="92D050"/>
                </a:solidFill>
                <a:latin typeface="Courier New"/>
                <a:cs typeface="Courier New"/>
              </a:rPr>
              <a:t>n</a:t>
            </a:r>
            <a:r>
              <a:rPr lang="en-CA" b="1" spc="-15" dirty="0">
                <a:solidFill>
                  <a:srgbClr val="92D050"/>
                </a:solidFill>
                <a:latin typeface="Courier New"/>
                <a:cs typeface="Courier New"/>
              </a:rPr>
              <a:t>ce = 20</a:t>
            </a:r>
            <a:endParaRPr lang="en-CA" b="1" dirty="0">
              <a:solidFill>
                <a:srgbClr val="92D050"/>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a:t>
            </a:r>
            <a:r>
              <a:rPr lang="en-CA" b="1" dirty="0">
                <a:solidFill>
                  <a:schemeClr val="accent3">
                    <a:lumMod val="40000"/>
                    <a:lumOff val="60000"/>
                  </a:schemeClr>
                </a:solidFill>
                <a:latin typeface="Courier New"/>
                <a:cs typeface="Courier New"/>
              </a:rPr>
              <a:t> </a:t>
            </a:r>
            <a:r>
              <a:rPr lang="en-CA" b="1" spc="-15" dirty="0">
                <a:solidFill>
                  <a:schemeClr val="accent3">
                    <a:lumMod val="40000"/>
                    <a:lumOff val="60000"/>
                  </a:schemeClr>
                </a:solidFill>
                <a:latin typeface="Courier New"/>
                <a:cs typeface="Courier New"/>
              </a:rPr>
              <a:t>d</a:t>
            </a:r>
            <a:r>
              <a:rPr lang="en-CA" b="1" spc="-10" dirty="0">
                <a:solidFill>
                  <a:schemeClr val="accent3">
                    <a:lumMod val="40000"/>
                    <a:lumOff val="60000"/>
                  </a:schemeClr>
                </a:solidFill>
                <a:latin typeface="Courier New"/>
                <a:cs typeface="Courier New"/>
              </a:rPr>
              <a:t>o</a:t>
            </a:r>
            <a:r>
              <a:rPr lang="en-CA" b="1" dirty="0">
                <a:solidFill>
                  <a:schemeClr val="accent3">
                    <a:lumMod val="40000"/>
                    <a:lumOff val="60000"/>
                  </a:schemeClr>
                </a:solidFill>
                <a:latin typeface="Courier New"/>
                <a:cs typeface="Courier New"/>
              </a:rPr>
              <a:t>u</a:t>
            </a:r>
            <a:r>
              <a:rPr lang="en-CA" b="1" spc="-15" dirty="0">
                <a:solidFill>
                  <a:schemeClr val="accent3">
                    <a:lumMod val="40000"/>
                    <a:lumOff val="60000"/>
                  </a:schemeClr>
                </a:solidFill>
                <a:latin typeface="Courier New"/>
                <a:cs typeface="Courier New"/>
              </a:rPr>
              <a:t>b</a:t>
            </a:r>
            <a:r>
              <a:rPr lang="en-CA" b="1" spc="-10" dirty="0">
                <a:solidFill>
                  <a:schemeClr val="accent3">
                    <a:lumMod val="40000"/>
                    <a:lumOff val="60000"/>
                  </a:schemeClr>
                </a:solidFill>
                <a:latin typeface="Courier New"/>
                <a:cs typeface="Courier New"/>
              </a:rPr>
              <a:t>le</a:t>
            </a:r>
            <a:r>
              <a:rPr lang="en-CA" b="1"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a:t>
            </a:r>
            <a:r>
              <a:rPr lang="en-CA" b="1" spc="10"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2 * difference</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&gt;&gt;</a:t>
            </a:r>
            <a:r>
              <a:rPr lang="en-CA" b="1" spc="-10" dirty="0">
                <a:solidFill>
                  <a:schemeClr val="accent3">
                    <a:lumMod val="40000"/>
                    <a:lumOff val="60000"/>
                  </a:schemeClr>
                </a:solidFill>
                <a:latin typeface="Courier New"/>
                <a:cs typeface="Courier New"/>
              </a:rPr>
              <a:t>&gt;</a:t>
            </a:r>
            <a:r>
              <a:rPr lang="en-CA" b="1" spc="-5" dirty="0">
                <a:solidFill>
                  <a:schemeClr val="accent3">
                    <a:lumMod val="40000"/>
                    <a:lumOff val="60000"/>
                  </a:schemeClr>
                </a:solidFill>
                <a:latin typeface="Courier New"/>
                <a:cs typeface="Courier New"/>
              </a:rPr>
              <a:t> </a:t>
            </a:r>
            <a:r>
              <a:rPr lang="en-CA" b="1" spc="-10" dirty="0">
                <a:solidFill>
                  <a:schemeClr val="accent3">
                    <a:lumMod val="40000"/>
                    <a:lumOff val="60000"/>
                  </a:schemeClr>
                </a:solidFill>
                <a:latin typeface="Courier New"/>
                <a:cs typeface="Courier New"/>
              </a:rPr>
              <a:t>d</a:t>
            </a:r>
            <a:r>
              <a:rPr lang="en-CA" b="1" spc="-15" dirty="0">
                <a:solidFill>
                  <a:schemeClr val="accent3">
                    <a:lumMod val="40000"/>
                    <a:lumOff val="60000"/>
                  </a:schemeClr>
                </a:solidFill>
                <a:latin typeface="Courier New"/>
                <a:cs typeface="Courier New"/>
              </a:rPr>
              <a:t>o</a:t>
            </a:r>
            <a:r>
              <a:rPr lang="en-CA" b="1" dirty="0">
                <a:solidFill>
                  <a:schemeClr val="accent3">
                    <a:lumMod val="40000"/>
                    <a:lumOff val="60000"/>
                  </a:schemeClr>
                </a:solidFill>
                <a:latin typeface="Courier New"/>
                <a:cs typeface="Courier New"/>
              </a:rPr>
              <a:t>u</a:t>
            </a:r>
            <a:r>
              <a:rPr lang="en-CA" b="1" spc="-15" dirty="0">
                <a:solidFill>
                  <a:schemeClr val="accent3">
                    <a:lumMod val="40000"/>
                    <a:lumOff val="60000"/>
                  </a:schemeClr>
                </a:solidFill>
                <a:latin typeface="Courier New"/>
                <a:cs typeface="Courier New"/>
              </a:rPr>
              <a:t>ble</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0" dirty="0">
                <a:solidFill>
                  <a:schemeClr val="accent3">
                    <a:lumMod val="40000"/>
                    <a:lumOff val="60000"/>
                  </a:schemeClr>
                </a:solidFill>
                <a:latin typeface="Courier New"/>
                <a:cs typeface="Courier New"/>
              </a:rPr>
              <a:t>40</a:t>
            </a:r>
            <a:endParaRPr lang="en-CA" b="1" dirty="0">
              <a:solidFill>
                <a:schemeClr val="accent3">
                  <a:lumMod val="40000"/>
                  <a:lumOff val="60000"/>
                </a:schemeClr>
              </a:solidFill>
              <a:latin typeface="Courier New"/>
              <a:cs typeface="Courier New"/>
            </a:endParaRPr>
          </a:p>
          <a:p>
            <a:pPr marL="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 difference = 5</a:t>
            </a:r>
            <a:endParaRPr lang="en-CA" b="1" dirty="0">
              <a:solidFill>
                <a:schemeClr val="accent3">
                  <a:lumMod val="40000"/>
                  <a:lumOff val="60000"/>
                </a:schemeClr>
              </a:solidFill>
              <a:latin typeface="Courier New"/>
              <a:cs typeface="Courier New"/>
            </a:endParaRPr>
          </a:p>
          <a:p>
            <a:pPr marL="0" marR="1347470" indent="0">
              <a:lnSpc>
                <a:spcPct val="100000"/>
              </a:lnSpc>
              <a:buNone/>
            </a:pPr>
            <a:r>
              <a:rPr lang="en-CA" b="1" spc="-15" dirty="0">
                <a:solidFill>
                  <a:schemeClr val="accent3">
                    <a:lumMod val="40000"/>
                    <a:lumOff val="60000"/>
                  </a:schemeClr>
                </a:solidFill>
                <a:latin typeface="Courier New"/>
                <a:cs typeface="Courier New"/>
              </a:rPr>
              <a:t>&gt;</a:t>
            </a:r>
            <a:r>
              <a:rPr lang="en-CA" b="1" spc="-10" dirty="0">
                <a:solidFill>
                  <a:schemeClr val="accent3">
                    <a:lumMod val="40000"/>
                    <a:lumOff val="60000"/>
                  </a:schemeClr>
                </a:solidFill>
                <a:latin typeface="Courier New"/>
                <a:cs typeface="Courier New"/>
              </a:rPr>
              <a:t>&gt;&gt; double</a:t>
            </a:r>
          </a:p>
          <a:p>
            <a:pPr marL="0" marR="1347470" indent="0">
              <a:lnSpc>
                <a:spcPct val="100000"/>
              </a:lnSpc>
              <a:buNone/>
            </a:pPr>
            <a:r>
              <a:rPr lang="en-CA" b="1" spc="-10" dirty="0">
                <a:solidFill>
                  <a:schemeClr val="accent3">
                    <a:lumMod val="40000"/>
                    <a:lumOff val="60000"/>
                  </a:schemeClr>
                </a:solidFill>
                <a:latin typeface="Courier New"/>
                <a:cs typeface="Courier New"/>
              </a:rPr>
              <a:t>40</a:t>
            </a:r>
            <a:endParaRPr lang="en-CA" b="1" dirty="0">
              <a:solidFill>
                <a:schemeClr val="accent3">
                  <a:lumMod val="40000"/>
                  <a:lumOff val="60000"/>
                </a:schemeClr>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496671" y="3104691"/>
            <a:ext cx="6411309" cy="1481175"/>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v</a:t>
            </a:r>
            <a:r>
              <a:rPr sz="1800" spc="5" dirty="0">
                <a:solidFill>
                  <a:srgbClr val="F7F7F7"/>
                </a:solidFill>
                <a:latin typeface="Segoe UI" panose="020B0502040204020203" pitchFamily="34" charset="0"/>
                <a:cs typeface="Segoe UI" panose="020B0502040204020203" pitchFamily="34" charset="0"/>
              </a:rPr>
              <a:t>a</a:t>
            </a:r>
            <a:r>
              <a:rPr sz="1800" dirty="0">
                <a:solidFill>
                  <a:srgbClr val="F7F7F7"/>
                </a:solidFill>
                <a:latin typeface="Segoe UI" panose="020B0502040204020203" pitchFamily="34" charset="0"/>
                <a:cs typeface="Segoe UI" panose="020B0502040204020203" pitchFamily="34" charset="0"/>
              </a:rPr>
              <a:t>luate</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a:t>
            </a:r>
            <a:r>
              <a:rPr sz="1800" dirty="0">
                <a:solidFill>
                  <a:srgbClr val="F7F7F7"/>
                </a:solidFill>
                <a:latin typeface="Segoe UI" panose="020B0502040204020203" pitchFamily="34" charset="0"/>
                <a:cs typeface="Segoe UI" panose="020B0502040204020203" pitchFamily="34" charset="0"/>
              </a:rPr>
              <a:t>e</a:t>
            </a:r>
            <a:r>
              <a:rPr sz="1800" spc="2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x</a:t>
            </a:r>
            <a:r>
              <a:rPr sz="1800" dirty="0">
                <a:solidFill>
                  <a:srgbClr val="F7F7F7"/>
                </a:solidFill>
                <a:latin typeface="Segoe UI" panose="020B0502040204020203" pitchFamily="34" charset="0"/>
                <a:cs typeface="Segoe UI" panose="020B0502040204020203" pitchFamily="34" charset="0"/>
              </a:rPr>
              <a:t>pres</a:t>
            </a:r>
            <a:r>
              <a:rPr sz="1800" spc="-1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ion</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9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right</a:t>
            </a:r>
            <a:r>
              <a:rPr sz="1800" spc="204"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5" dirty="0">
                <a:solidFill>
                  <a:srgbClr val="F7F7F7"/>
                </a:solidFill>
                <a:latin typeface="Segoe UI" panose="020B0502040204020203" pitchFamily="34" charset="0"/>
                <a:cs typeface="Segoe UI" panose="020B0502040204020203" pitchFamily="34" charset="0"/>
              </a:rPr>
              <a:t>n</a:t>
            </a:r>
            <a:r>
              <a:rPr lang="en-US" spc="-5" dirty="0">
                <a:solidFill>
                  <a:srgbClr val="F7F7F7"/>
                </a:solidFill>
                <a:latin typeface="Segoe UI" panose="020B0502040204020203" pitchFamily="34" charset="0"/>
                <a:cs typeface="Segoe UI" panose="020B0502040204020203" pitchFamily="34" charset="0"/>
              </a:rPr>
              <a:t> -&gt;</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a:t>
            </a:r>
            <a:r>
              <a:rPr sz="1800" spc="-15" dirty="0">
                <a:solidFill>
                  <a:srgbClr val="F7F7F7"/>
                </a:solidFill>
                <a:latin typeface="Segoe UI" panose="020B0502040204020203" pitchFamily="34" charset="0"/>
                <a:cs typeface="Segoe UI" panose="020B0502040204020203" pitchFamily="34" charset="0"/>
              </a:rPr>
              <a:t>0</a:t>
            </a:r>
            <a:r>
              <a:rPr sz="1800" dirty="0">
                <a:solidFill>
                  <a:srgbClr val="F7F7F7"/>
                </a:solidFill>
                <a:latin typeface="Segoe UI" panose="020B0502040204020203" pitchFamily="34" charset="0"/>
                <a:cs typeface="Segoe UI" panose="020B0502040204020203" pitchFamily="34" charset="0"/>
              </a:rPr>
              <a:t>.	</a:t>
            </a:r>
            <a:endParaRPr lang="en-US" sz="1800" dirty="0">
              <a:solidFill>
                <a:srgbClr val="F7F7F7"/>
              </a:solidFill>
              <a:latin typeface="Segoe UI" panose="020B0502040204020203" pitchFamily="34" charset="0"/>
              <a:cs typeface="Segoe UI" panose="020B0502040204020203" pitchFamily="34" charset="0"/>
            </a:endParaRPr>
          </a:p>
          <a:p>
            <a:pPr marL="355600">
              <a:lnSpc>
                <a:spcPts val="2100"/>
              </a:lnSpc>
              <a:tabLst>
                <a:tab pos="613410" algn="l"/>
                <a:tab pos="1186180" algn="l"/>
                <a:tab pos="1598930" algn="l"/>
                <a:tab pos="2131060" algn="l"/>
                <a:tab pos="3085465" algn="l"/>
                <a:tab pos="3492500" algn="l"/>
                <a:tab pos="4116070" algn="l"/>
              </a:tabLst>
            </a:pP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hi</a:t>
            </a:r>
            <a:r>
              <a:rPr sz="1800" dirty="0">
                <a:solidFill>
                  <a:srgbClr val="F7F7F7"/>
                </a:solidFill>
                <a:latin typeface="Segoe UI" panose="020B0502040204020203" pitchFamily="34" charset="0"/>
                <a:cs typeface="Segoe UI" panose="020B0502040204020203" pitchFamily="34" charset="0"/>
              </a:rPr>
              <a:t>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produces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5" dirty="0">
                <a:solidFill>
                  <a:srgbClr val="F7F7F7"/>
                </a:solidFill>
                <a:latin typeface="Segoe UI" panose="020B0502040204020203" pitchFamily="34" charset="0"/>
                <a:cs typeface="Segoe UI" panose="020B0502040204020203" pitchFamily="34" charset="0"/>
              </a:rPr>
              <a:t>l</a:t>
            </a:r>
            <a:r>
              <a:rPr sz="1800" dirty="0">
                <a:solidFill>
                  <a:srgbClr val="F7F7F7"/>
                </a:solidFill>
                <a:latin typeface="Segoe UI" panose="020B0502040204020203" pitchFamily="34" charset="0"/>
                <a:cs typeface="Segoe UI" panose="020B0502040204020203" pitchFamily="34" charset="0"/>
              </a:rPr>
              <a:t>ue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whi</a:t>
            </a:r>
            <a:r>
              <a:rPr sz="1800" spc="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h</a:t>
            </a:r>
            <a:r>
              <a:rPr sz="1800" spc="-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we’ll</a:t>
            </a:r>
            <a:r>
              <a:rPr sz="1800" spc="-5" dirty="0">
                <a:solidFill>
                  <a:srgbClr val="F7F7F7"/>
                </a:solidFill>
                <a:latin typeface="Segoe UI" panose="020B0502040204020203" pitchFamily="34" charset="0"/>
                <a:cs typeface="Segoe UI" panose="020B0502040204020203" pitchFamily="34" charset="0"/>
              </a:rPr>
              <a:t> pu</a:t>
            </a:r>
            <a:r>
              <a:rPr sz="1800" dirty="0">
                <a:solidFill>
                  <a:srgbClr val="F7F7F7"/>
                </a:solidFill>
                <a:latin typeface="Segoe UI" panose="020B0502040204020203" pitchFamily="34" charset="0"/>
                <a:cs typeface="Segoe UI" panose="020B0502040204020203" pitchFamily="34" charset="0"/>
              </a:rPr>
              <a:t>t</a:t>
            </a:r>
            <a:r>
              <a:rPr sz="1800" spc="-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a:t>
            </a:r>
            <a:r>
              <a:rPr sz="1800" spc="-5" dirty="0">
                <a:solidFill>
                  <a:srgbClr val="F7F7F7"/>
                </a:solidFill>
                <a:latin typeface="Segoe UI" panose="020B0502040204020203" pitchFamily="34" charset="0"/>
                <a:cs typeface="Segoe UI" panose="020B0502040204020203" pitchFamily="34" charset="0"/>
              </a:rPr>
              <a:t> </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ory</a:t>
            </a:r>
            <a:r>
              <a:rPr sz="1800" spc="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address</a:t>
            </a:r>
            <a:r>
              <a:rPr sz="1800" spc="-15"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d</a:t>
            </a:r>
            <a:r>
              <a:rPr sz="1800" spc="-5" dirty="0">
                <a:solidFill>
                  <a:srgbClr val="F7F7F7"/>
                </a:solidFill>
                <a:latin typeface="Segoe UI" panose="020B0502040204020203" pitchFamily="34" charset="0"/>
                <a:cs typeface="Segoe UI" panose="020B0502040204020203" pitchFamily="34" charset="0"/>
              </a:rPr>
              <a:t>1</a:t>
            </a:r>
            <a:r>
              <a:rPr sz="1800" dirty="0">
                <a:solidFill>
                  <a:srgbClr val="F7F7F7"/>
                </a:solidFill>
                <a:latin typeface="Segoe UI" panose="020B0502040204020203" pitchFamily="34" charset="0"/>
                <a:cs typeface="Segoe UI" panose="020B0502040204020203" pitchFamily="34" charset="0"/>
              </a:rPr>
              <a:t>.</a:t>
            </a:r>
          </a:p>
          <a:p>
            <a:pPr marL="355600" marR="5080" indent="-342900" algn="just">
              <a:lnSpc>
                <a:spcPct val="97200"/>
              </a:lnSpc>
              <a:spcBef>
                <a:spcPts val="985"/>
              </a:spcBef>
              <a:buFont typeface="Times New Roman"/>
              <a:buAutoNum type="arabicPeriod" startAt="2"/>
              <a:tabLst>
                <a:tab pos="355600" algn="l"/>
              </a:tabLst>
            </a:pPr>
            <a:r>
              <a:rPr sz="1800" dirty="0">
                <a:solidFill>
                  <a:srgbClr val="F7F7F7"/>
                </a:solidFill>
                <a:latin typeface="Segoe UI" panose="020B0502040204020203" pitchFamily="34" charset="0"/>
                <a:cs typeface="Segoe UI" panose="020B0502040204020203" pitchFamily="34" charset="0"/>
              </a:rPr>
              <a:t>Make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10" dirty="0">
                <a:solidFill>
                  <a:srgbClr val="F7F7F7"/>
                </a:solidFill>
                <a:latin typeface="Segoe UI" panose="020B0502040204020203" pitchFamily="34" charset="0"/>
                <a:cs typeface="Segoe UI" panose="020B0502040204020203" pitchFamily="34" charset="0"/>
              </a:rPr>
              <a:t>r</a:t>
            </a:r>
            <a:r>
              <a:rPr sz="1800"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a</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le</a:t>
            </a:r>
            <a:r>
              <a:rPr sz="1800" spc="13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2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l</a:t>
            </a: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ft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15" dirty="0">
                <a:solidFill>
                  <a:srgbClr val="F7F7F7"/>
                </a:solidFill>
                <a:latin typeface="Segoe UI" panose="020B0502040204020203" pitchFamily="34" charset="0"/>
                <a:cs typeface="Segoe UI" panose="020B0502040204020203" pitchFamily="34" charset="0"/>
              </a:rPr>
              <a:t>n</a:t>
            </a:r>
            <a:r>
              <a:rPr sz="180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a:t>
            </a:r>
            <a:r>
              <a:rPr sz="1800" spc="-15" dirty="0">
                <a:solidFill>
                  <a:srgbClr val="F7F7F7"/>
                </a:solidFill>
                <a:latin typeface="Segoe UI" panose="020B0502040204020203" pitchFamily="34" charset="0"/>
                <a:cs typeface="Segoe UI" panose="020B0502040204020203" pitchFamily="34" charset="0"/>
              </a:rPr>
              <a:t>e</a:t>
            </a:r>
            <a:r>
              <a:rPr sz="1800" spc="-5" dirty="0">
                <a:solidFill>
                  <a:srgbClr val="F7F7F7"/>
                </a:solidFill>
                <a:latin typeface="Segoe UI" panose="020B0502040204020203" pitchFamily="34" charset="0"/>
                <a:cs typeface="Segoe UI" panose="020B0502040204020203" pitchFamily="34" charset="0"/>
              </a:rPr>
              <a:t>renc</a:t>
            </a:r>
            <a:r>
              <a:rPr sz="1800" spc="-3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refer </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to</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sz="1800" spc="220"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y </a:t>
            </a:r>
            <a:r>
              <a:rPr sz="1800" spc="-220" dirty="0">
                <a:solidFill>
                  <a:srgbClr val="F7F7F7"/>
                </a:solidFill>
                <a:latin typeface="Segoe UI" panose="020B0502040204020203" pitchFamily="34" charset="0"/>
                <a:cs typeface="Segoe UI" panose="020B0502040204020203" pitchFamily="34" charset="0"/>
              </a:rPr>
              <a:t> </a:t>
            </a:r>
            <a:r>
              <a:rPr sz="1800" spc="-2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tor</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ng </a:t>
            </a:r>
            <a:r>
              <a:rPr sz="1800" spc="-225"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d</a:t>
            </a:r>
            <a:r>
              <a:rPr sz="1800" dirty="0">
                <a:solidFill>
                  <a:srgbClr val="F7F7F7"/>
                </a:solidFill>
                <a:latin typeface="Segoe UI" panose="020B0502040204020203" pitchFamily="34" charset="0"/>
                <a:cs typeface="Segoe UI" panose="020B0502040204020203" pitchFamily="34" charset="0"/>
              </a:rPr>
              <a:t>1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a:t>
            </a:r>
            <a:r>
              <a:rPr sz="1800" spc="-1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differen</a:t>
            </a:r>
            <a:r>
              <a:rPr sz="1800" spc="-1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e.</a:t>
            </a:r>
          </a:p>
        </p:txBody>
      </p:sp>
      <p:sp>
        <p:nvSpPr>
          <p:cNvPr id="5" name="object 6">
            <a:extLst>
              <a:ext uri="{FF2B5EF4-FFF2-40B4-BE49-F238E27FC236}">
                <a16:creationId xmlns:a16="http://schemas.microsoft.com/office/drawing/2014/main" id="{67767C9C-72F1-C546-9D6C-F1A06B3C22F6}"/>
              </a:ext>
            </a:extLst>
          </p:cNvPr>
          <p:cNvSpPr/>
          <p:nvPr/>
        </p:nvSpPr>
        <p:spPr>
          <a:xfrm>
            <a:off x="5723667" y="4771078"/>
            <a:ext cx="5957315" cy="1359408"/>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25267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i</a:t>
            </a:r>
            <a:r>
              <a:rPr lang="en-CA" b="1" dirty="0">
                <a:solidFill>
                  <a:srgbClr val="6EB5DF"/>
                </a:solidFill>
                <a:latin typeface="Courier New"/>
                <a:cs typeface="Courier New"/>
              </a:rPr>
              <a:t>f</a:t>
            </a:r>
            <a:r>
              <a:rPr lang="en-CA" b="1" spc="-15" dirty="0">
                <a:solidFill>
                  <a:srgbClr val="6EB5DF"/>
                </a:solidFill>
                <a:latin typeface="Courier New"/>
                <a:cs typeface="Courier New"/>
              </a:rPr>
              <a:t>f</a:t>
            </a:r>
            <a:r>
              <a:rPr lang="en-CA" b="1" spc="-10" dirty="0">
                <a:solidFill>
                  <a:srgbClr val="6EB5DF"/>
                </a:solidFill>
                <a:latin typeface="Courier New"/>
                <a:cs typeface="Courier New"/>
              </a:rPr>
              <a:t>e</a:t>
            </a:r>
            <a:r>
              <a:rPr lang="en-CA" b="1" spc="-15" dirty="0">
                <a:solidFill>
                  <a:srgbClr val="6EB5DF"/>
                </a:solidFill>
                <a:latin typeface="Courier New"/>
                <a:cs typeface="Courier New"/>
              </a:rPr>
              <a:t>r</a:t>
            </a:r>
            <a:r>
              <a:rPr lang="en-CA" b="1" spc="-10" dirty="0">
                <a:solidFill>
                  <a:srgbClr val="6EB5DF"/>
                </a:solidFill>
                <a:latin typeface="Courier New"/>
                <a:cs typeface="Courier New"/>
              </a:rPr>
              <a:t>e</a:t>
            </a:r>
            <a:r>
              <a:rPr lang="en-CA" b="1" dirty="0">
                <a:solidFill>
                  <a:srgbClr val="6EB5DF"/>
                </a:solidFill>
                <a:latin typeface="Courier New"/>
                <a:cs typeface="Courier New"/>
              </a:rPr>
              <a:t>n</a:t>
            </a:r>
            <a:r>
              <a:rPr lang="en-CA" b="1" spc="-15" dirty="0">
                <a:solidFill>
                  <a:srgbClr val="6EB5DF"/>
                </a:solidFill>
                <a:latin typeface="Courier New"/>
                <a:cs typeface="Courier New"/>
              </a:rPr>
              <a:t>ce = 20</a:t>
            </a:r>
            <a:endParaRPr lang="en-CA" b="1" dirty="0">
              <a:solidFill>
                <a:srgbClr val="6EB5DF"/>
              </a:solidFill>
              <a:latin typeface="Courier New"/>
              <a:cs typeface="Courier New"/>
            </a:endParaRPr>
          </a:p>
          <a:p>
            <a:pPr marL="0" indent="0">
              <a:lnSpc>
                <a:spcPct val="100000"/>
              </a:lnSpc>
              <a:buNone/>
            </a:pPr>
            <a:r>
              <a:rPr lang="en-CA" b="1" spc="-15" dirty="0">
                <a:solidFill>
                  <a:srgbClr val="92D050"/>
                </a:solidFill>
                <a:latin typeface="Courier New"/>
                <a:cs typeface="Courier New"/>
              </a:rPr>
              <a:t>&gt;</a:t>
            </a:r>
            <a:r>
              <a:rPr lang="en-CA" b="1" spc="-10" dirty="0">
                <a:solidFill>
                  <a:srgbClr val="92D050"/>
                </a:solidFill>
                <a:latin typeface="Courier New"/>
                <a:cs typeface="Courier New"/>
              </a:rPr>
              <a:t>&gt;&gt;</a:t>
            </a:r>
            <a:r>
              <a:rPr lang="en-CA" b="1" dirty="0">
                <a:solidFill>
                  <a:srgbClr val="92D050"/>
                </a:solidFill>
                <a:latin typeface="Courier New"/>
                <a:cs typeface="Courier New"/>
              </a:rPr>
              <a:t> </a:t>
            </a:r>
            <a:r>
              <a:rPr lang="en-CA" b="1" spc="-15" dirty="0">
                <a:solidFill>
                  <a:srgbClr val="92D050"/>
                </a:solidFill>
                <a:latin typeface="Courier New"/>
                <a:cs typeface="Courier New"/>
              </a:rPr>
              <a:t>d</a:t>
            </a:r>
            <a:r>
              <a:rPr lang="en-CA" b="1" spc="-10" dirty="0">
                <a:solidFill>
                  <a:srgbClr val="92D050"/>
                </a:solidFill>
                <a:latin typeface="Courier New"/>
                <a:cs typeface="Courier New"/>
              </a:rPr>
              <a:t>o</a:t>
            </a:r>
            <a:r>
              <a:rPr lang="en-CA" b="1" dirty="0">
                <a:solidFill>
                  <a:srgbClr val="92D050"/>
                </a:solidFill>
                <a:latin typeface="Courier New"/>
                <a:cs typeface="Courier New"/>
              </a:rPr>
              <a:t>u</a:t>
            </a:r>
            <a:r>
              <a:rPr lang="en-CA" b="1" spc="-15" dirty="0">
                <a:solidFill>
                  <a:srgbClr val="92D050"/>
                </a:solidFill>
                <a:latin typeface="Courier New"/>
                <a:cs typeface="Courier New"/>
              </a:rPr>
              <a:t>b</a:t>
            </a:r>
            <a:r>
              <a:rPr lang="en-CA" b="1" spc="-10" dirty="0">
                <a:solidFill>
                  <a:srgbClr val="92D050"/>
                </a:solidFill>
                <a:latin typeface="Courier New"/>
                <a:cs typeface="Courier New"/>
              </a:rPr>
              <a:t>le</a:t>
            </a:r>
            <a:r>
              <a:rPr lang="en-CA" b="1" dirty="0">
                <a:solidFill>
                  <a:srgbClr val="92D050"/>
                </a:solidFill>
                <a:latin typeface="Courier New"/>
                <a:cs typeface="Courier New"/>
              </a:rPr>
              <a:t> </a:t>
            </a:r>
            <a:r>
              <a:rPr lang="en-CA" b="1" spc="-10" dirty="0">
                <a:solidFill>
                  <a:srgbClr val="92D050"/>
                </a:solidFill>
                <a:latin typeface="Courier New"/>
                <a:cs typeface="Courier New"/>
              </a:rPr>
              <a:t>=</a:t>
            </a:r>
            <a:r>
              <a:rPr lang="en-CA" b="1" spc="10" dirty="0">
                <a:solidFill>
                  <a:srgbClr val="92D050"/>
                </a:solidFill>
                <a:latin typeface="Courier New"/>
                <a:cs typeface="Courier New"/>
              </a:rPr>
              <a:t> </a:t>
            </a:r>
            <a:r>
              <a:rPr lang="en-CA" b="1" spc="-10" dirty="0">
                <a:solidFill>
                  <a:srgbClr val="92D050"/>
                </a:solidFill>
                <a:latin typeface="Courier New"/>
                <a:cs typeface="Courier New"/>
              </a:rPr>
              <a:t>2 * difference</a:t>
            </a:r>
            <a:endParaRPr lang="en-CA" b="1" dirty="0">
              <a:solidFill>
                <a:srgbClr val="92D050"/>
              </a:solidFill>
              <a:latin typeface="Courier New"/>
              <a:cs typeface="Courier New"/>
            </a:endParaRPr>
          </a:p>
          <a:p>
            <a:pPr marL="0" indent="0">
              <a:lnSpc>
                <a:spcPct val="100000"/>
              </a:lnSpc>
              <a:buNone/>
            </a:pPr>
            <a:r>
              <a:rPr lang="en-CA" b="1" spc="-15" dirty="0">
                <a:solidFill>
                  <a:srgbClr val="6EB5DF"/>
                </a:solidFill>
                <a:latin typeface="Courier New"/>
                <a:cs typeface="Courier New"/>
              </a:rPr>
              <a:t>&gt;&gt;</a:t>
            </a:r>
            <a:r>
              <a:rPr lang="en-CA" b="1" spc="-10" dirty="0">
                <a:solidFill>
                  <a:srgbClr val="6EB5DF"/>
                </a:solidFill>
                <a:latin typeface="Courier New"/>
                <a:cs typeface="Courier New"/>
              </a:rPr>
              <a:t>&gt;</a:t>
            </a:r>
            <a:r>
              <a:rPr lang="en-CA" b="1" spc="-5" dirty="0">
                <a:solidFill>
                  <a:srgbClr val="6EB5DF"/>
                </a:solidFill>
                <a:latin typeface="Courier New"/>
                <a:cs typeface="Courier New"/>
              </a:rPr>
              <a:t> </a:t>
            </a:r>
            <a:r>
              <a:rPr lang="en-CA" b="1" spc="-10" dirty="0">
                <a:solidFill>
                  <a:srgbClr val="6EB5DF"/>
                </a:solidFill>
                <a:latin typeface="Courier New"/>
                <a:cs typeface="Courier New"/>
              </a:rPr>
              <a:t>d</a:t>
            </a:r>
            <a:r>
              <a:rPr lang="en-CA" b="1" spc="-15"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ble</a:t>
            </a:r>
            <a:endParaRPr lang="en-CA" b="1" dirty="0">
              <a:solidFill>
                <a:srgbClr val="6EB5DF"/>
              </a:solidFill>
              <a:latin typeface="Courier New"/>
              <a:cs typeface="Courier New"/>
            </a:endParaRPr>
          </a:p>
          <a:p>
            <a:pPr marL="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difference = 5</a:t>
            </a:r>
            <a:endParaRPr lang="en-CA" b="1" dirty="0">
              <a:solidFill>
                <a:srgbClr val="6EB5DF"/>
              </a:solidFill>
              <a:latin typeface="Courier New"/>
              <a:cs typeface="Courier New"/>
            </a:endParaRPr>
          </a:p>
          <a:p>
            <a:pPr marL="0" marR="134747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double</a:t>
            </a:r>
          </a:p>
          <a:p>
            <a:pPr marL="0" marR="134747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1742785"/>
          </a:xfrm>
          <a:prstGeom prst="rect">
            <a:avLst/>
          </a:prstGeom>
        </p:spPr>
        <p:txBody>
          <a:bodyPr vert="horz" wrap="square" lIns="0" tIns="0" rIns="0" bIns="0" rtlCol="0">
            <a:spAutoFit/>
          </a:bodyPr>
          <a:lstStyle/>
          <a:p>
            <a:pPr marL="355600" indent="-342900">
              <a:lnSpc>
                <a:spcPts val="2100"/>
              </a:lnSpc>
              <a:buFont typeface="Times New Roman"/>
              <a:buAutoNum type="arabicPeriod"/>
              <a:tabLst>
                <a:tab pos="356235" algn="l"/>
              </a:tabLst>
            </a:pPr>
            <a:r>
              <a:rPr lang="en-CA" dirty="0">
                <a:solidFill>
                  <a:srgbClr val="F7F7F7"/>
                </a:solidFill>
                <a:latin typeface="Segoe UI" panose="020B0502040204020203" pitchFamily="34" charset="0"/>
                <a:cs typeface="Segoe UI" panose="020B0502040204020203" pitchFamily="34" charset="0"/>
              </a:rPr>
              <a:t>Ev</a:t>
            </a:r>
            <a:r>
              <a:rPr lang="en-CA" spc="5"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luate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x</a:t>
            </a:r>
            <a:r>
              <a:rPr lang="en-CA" dirty="0">
                <a:solidFill>
                  <a:srgbClr val="F7F7F7"/>
                </a:solidFill>
                <a:latin typeface="Segoe UI" panose="020B0502040204020203" pitchFamily="34" charset="0"/>
                <a:cs typeface="Segoe UI" panose="020B0502040204020203" pitchFamily="34" charset="0"/>
              </a:rPr>
              <a:t>pres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2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right</a:t>
            </a:r>
            <a:r>
              <a:rPr lang="en-CA" spc="204"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5" dirty="0">
                <a:solidFill>
                  <a:srgbClr val="F7F7F7"/>
                </a:solidFill>
                <a:latin typeface="Segoe UI" panose="020B0502040204020203" pitchFamily="34" charset="0"/>
                <a:cs typeface="Segoe UI" panose="020B0502040204020203" pitchFamily="34" charset="0"/>
              </a:rPr>
              <a:t> d</a:t>
            </a:r>
            <a:r>
              <a:rPr lang="en-CA" spc="-5" dirty="0">
                <a:solidFill>
                  <a:srgbClr val="F7F7F7"/>
                </a:solidFill>
                <a:latin typeface="Segoe UI" panose="020B0502040204020203" pitchFamily="34" charset="0"/>
                <a:cs typeface="Segoe UI" panose="020B0502040204020203" pitchFamily="34" charset="0"/>
              </a:rPr>
              <a:t>if</a:t>
            </a:r>
            <a:r>
              <a:rPr lang="en-CA" spc="-15" dirty="0">
                <a:solidFill>
                  <a:srgbClr val="F7F7F7"/>
                </a:solidFill>
                <a:latin typeface="Segoe UI" panose="020B0502040204020203" pitchFamily="34" charset="0"/>
                <a:cs typeface="Segoe UI" panose="020B0502040204020203" pitchFamily="34" charset="0"/>
              </a:rPr>
              <a:t>f</a:t>
            </a:r>
            <a:r>
              <a:rPr lang="en-CA" spc="-5" dirty="0">
                <a:solidFill>
                  <a:srgbClr val="F7F7F7"/>
                </a:solidFill>
                <a:latin typeface="Segoe UI" panose="020B0502040204020203" pitchFamily="34" charset="0"/>
                <a:cs typeface="Segoe UI" panose="020B0502040204020203" pitchFamily="34" charset="0"/>
              </a:rPr>
              <a:t>e</a:t>
            </a:r>
            <a:r>
              <a:rPr lang="en-CA" spc="-15" dirty="0">
                <a:solidFill>
                  <a:srgbClr val="F7F7F7"/>
                </a:solidFill>
                <a:latin typeface="Segoe UI" panose="020B0502040204020203" pitchFamily="34" charset="0"/>
                <a:cs typeface="Segoe UI" panose="020B0502040204020203" pitchFamily="34" charset="0"/>
              </a:rPr>
              <a:t>r</a:t>
            </a:r>
            <a:r>
              <a:rPr lang="en-CA" spc="-5" dirty="0">
                <a:solidFill>
                  <a:srgbClr val="F7F7F7"/>
                </a:solidFill>
                <a:latin typeface="Segoe UI" panose="020B0502040204020203" pitchFamily="34" charset="0"/>
                <a:cs typeface="Segoe UI" panose="020B0502040204020203" pitchFamily="34" charset="0"/>
              </a:rPr>
              <a:t>en</a:t>
            </a:r>
            <a:r>
              <a:rPr lang="en-CA" spc="-15"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spc="-20"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s </a:t>
            </a:r>
            <a:r>
              <a:rPr lang="en-CA" spc="-22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see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the</a:t>
            </a:r>
            <a:r>
              <a:rPr lang="en-CA" spc="1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y</a:t>
            </a:r>
            <a:r>
              <a:rPr lang="en-CA" spc="19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ode</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i</a:t>
            </a:r>
            <a:r>
              <a:rPr lang="en-CA" spc="-35" dirty="0">
                <a:solidFill>
                  <a:srgbClr val="F7F7F7"/>
                </a:solidFill>
                <a:latin typeface="Segoe UI" panose="020B0502040204020203" pitchFamily="34" charset="0"/>
                <a:cs typeface="Segoe UI" panose="020B0502040204020203" pitchFamily="34" charset="0"/>
              </a:rPr>
              <a:t>f</a:t>
            </a:r>
            <a:r>
              <a:rPr lang="en-CA" dirty="0">
                <a:solidFill>
                  <a:srgbClr val="F7F7F7"/>
                </a:solidFill>
                <a:latin typeface="Segoe UI" panose="020B0502040204020203" pitchFamily="34" charset="0"/>
                <a:cs typeface="Segoe UI" panose="020B0502040204020203" pitchFamily="34" charset="0"/>
              </a:rPr>
              <a:t>ference</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ef</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rs</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value</a:t>
            </a:r>
            <a:r>
              <a:rPr lang="en-CA" spc="80"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20</a:t>
            </a:r>
            <a:r>
              <a:rPr lang="en-CA" dirty="0">
                <a:solidFill>
                  <a:srgbClr val="F7F7F7"/>
                </a:solidFill>
                <a:latin typeface="Segoe UI" panose="020B0502040204020203" pitchFamily="34" charset="0"/>
                <a:cs typeface="Segoe UI" panose="020B0502040204020203" pitchFamily="34" charset="0"/>
              </a:rPr>
              <a:t>,</a:t>
            </a:r>
            <a:r>
              <a:rPr lang="en-CA" spc="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o</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5"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is</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exp</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is</a:t>
            </a:r>
            <a:r>
              <a:rPr lang="en-CA" spc="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q</a:t>
            </a:r>
            <a:r>
              <a:rPr lang="en-CA" dirty="0">
                <a:solidFill>
                  <a:srgbClr val="F7F7F7"/>
                </a:solidFill>
                <a:latin typeface="Segoe UI" panose="020B0502040204020203" pitchFamily="34" charset="0"/>
                <a:cs typeface="Segoe UI" panose="020B0502040204020203" pitchFamily="34" charset="0"/>
              </a:rPr>
              <a:t>uiva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t</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2 </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*20,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which </a:t>
            </a:r>
            <a:r>
              <a:rPr lang="en-CA" spc="-22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rodu</a:t>
            </a:r>
            <a:r>
              <a:rPr lang="en-CA" spc="10"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s</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a:t>
            </a:r>
            <a:r>
              <a:rPr lang="en-CA" spc="-15" dirty="0">
                <a:solidFill>
                  <a:srgbClr val="F7F7F7"/>
                </a:solidFill>
                <a:latin typeface="Segoe UI" panose="020B0502040204020203" pitchFamily="34" charset="0"/>
                <a:cs typeface="Segoe UI" panose="020B0502040204020203" pitchFamily="34" charset="0"/>
              </a:rPr>
              <a:t>0</a:t>
            </a:r>
            <a:r>
              <a:rPr lang="en-CA" dirty="0">
                <a:solidFill>
                  <a:srgbClr val="F7F7F7"/>
                </a:solidFill>
                <a:latin typeface="Segoe UI" panose="020B0502040204020203" pitchFamily="34" charset="0"/>
                <a:cs typeface="Segoe UI" panose="020B0502040204020203" pitchFamily="34" charset="0"/>
              </a:rPr>
              <a:t>. </a:t>
            </a:r>
            <a:r>
              <a:rPr lang="en-CA" spc="-210" dirty="0">
                <a:solidFill>
                  <a:srgbClr val="F7F7F7"/>
                </a:solidFill>
                <a:latin typeface="Segoe UI" panose="020B0502040204020203" pitchFamily="34" charset="0"/>
                <a:cs typeface="Segoe UI" panose="020B0502040204020203" pitchFamily="34" charset="0"/>
              </a:rPr>
              <a:t> </a:t>
            </a:r>
            <a:r>
              <a:rPr lang="en-CA" spc="-15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a:t>
            </a:r>
            <a:r>
              <a:rPr lang="en-CA" dirty="0">
                <a:solidFill>
                  <a:srgbClr val="F7F7F7"/>
                </a:solidFill>
                <a:latin typeface="Segoe UI" panose="020B0502040204020203" pitchFamily="34" charset="0"/>
                <a:cs typeface="Segoe UI" panose="020B0502040204020203" pitchFamily="34" charset="0"/>
              </a:rPr>
              <a:t>ll </a:t>
            </a:r>
            <a:r>
              <a:rPr lang="en-CA" spc="-21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c</a:t>
            </a:r>
            <a:r>
              <a:rPr lang="en-CA" dirty="0">
                <a:solidFill>
                  <a:srgbClr val="F7F7F7"/>
                </a:solidFill>
                <a:latin typeface="Segoe UI" panose="020B0502040204020203" pitchFamily="34" charset="0"/>
                <a:cs typeface="Segoe UI" panose="020B0502040204020203" pitchFamily="34" charset="0"/>
              </a:rPr>
              <a:t>k</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emory address</a:t>
            </a:r>
            <a:r>
              <a:rPr lang="en-CA" spc="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id</a:t>
            </a:r>
            <a:r>
              <a:rPr lang="en-CA" dirty="0">
                <a:solidFill>
                  <a:srgbClr val="F7F7F7"/>
                </a:solidFill>
                <a:latin typeface="Segoe UI" panose="020B0502040204020203" pitchFamily="34" charset="0"/>
                <a:cs typeface="Segoe UI" panose="020B0502040204020203" pitchFamily="34" charset="0"/>
              </a:rPr>
              <a:t>2 </a:t>
            </a:r>
            <a:r>
              <a:rPr lang="en-CA" spc="-65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for</a:t>
            </a:r>
            <a:r>
              <a:rPr lang="en-CA" spc="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ue</a:t>
            </a:r>
            <a:r>
              <a:rPr lang="en-CA" spc="-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a:t>
            </a:r>
          </a:p>
          <a:p>
            <a:pPr marL="355600" marR="5080" indent="-342900" algn="just">
              <a:lnSpc>
                <a:spcPct val="97200"/>
              </a:lnSpc>
              <a:spcBef>
                <a:spcPts val="985"/>
              </a:spcBef>
              <a:buFont typeface="Times New Roman"/>
              <a:buAutoNum type="arabicPeriod" startAt="2"/>
              <a:tabLst>
                <a:tab pos="356235" algn="l"/>
              </a:tabLst>
            </a:pPr>
            <a:r>
              <a:rPr lang="en-CA" dirty="0">
                <a:solidFill>
                  <a:srgbClr val="F7F7F7"/>
                </a:solidFill>
                <a:latin typeface="Segoe UI" panose="020B0502040204020203" pitchFamily="34" charset="0"/>
                <a:cs typeface="Segoe UI" panose="020B0502040204020203" pitchFamily="34" charset="0"/>
              </a:rPr>
              <a:t>Make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va</a:t>
            </a:r>
            <a:r>
              <a:rPr lang="en-CA" spc="-10"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a</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le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l</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ft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1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do</a:t>
            </a:r>
            <a:r>
              <a:rPr lang="en-CA" spc="-15" dirty="0">
                <a:solidFill>
                  <a:srgbClr val="F7F7F7"/>
                </a:solidFill>
                <a:latin typeface="Segoe UI" panose="020B0502040204020203" pitchFamily="34" charset="0"/>
                <a:cs typeface="Segoe UI" panose="020B0502040204020203" pitchFamily="34" charset="0"/>
              </a:rPr>
              <a:t>u</a:t>
            </a:r>
            <a:r>
              <a:rPr lang="en-CA" spc="-5" dirty="0">
                <a:solidFill>
                  <a:srgbClr val="F7F7F7"/>
                </a:solidFill>
                <a:latin typeface="Segoe UI" panose="020B0502040204020203" pitchFamily="34" charset="0"/>
                <a:cs typeface="Segoe UI" panose="020B0502040204020203" pitchFamily="34" charset="0"/>
              </a:rPr>
              <a:t>b</a:t>
            </a:r>
            <a:r>
              <a:rPr lang="en-CA" spc="-1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 </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refer </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 </a:t>
            </a:r>
            <a:r>
              <a:rPr lang="en-CA" spc="95"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y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stori</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g </a:t>
            </a:r>
            <a:r>
              <a:rPr lang="en-CA" spc="9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2</a:t>
            </a:r>
            <a:r>
              <a:rPr lang="en-CA" spc="-1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a:t>
            </a:r>
            <a:r>
              <a:rPr lang="en-CA" spc="-5" dirty="0">
                <a:solidFill>
                  <a:srgbClr val="F7F7F7"/>
                </a:solidFill>
                <a:latin typeface="Segoe UI" panose="020B0502040204020203" pitchFamily="34" charset="0"/>
                <a:cs typeface="Segoe UI" panose="020B0502040204020203" pitchFamily="34" charset="0"/>
              </a:rPr>
              <a:t>double</a:t>
            </a:r>
            <a:r>
              <a:rPr lang="en-CA" dirty="0">
                <a:solidFill>
                  <a:srgbClr val="F7F7F7"/>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146964" y="4871777"/>
            <a:ext cx="4224528" cy="18013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244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i</a:t>
            </a:r>
            <a:r>
              <a:rPr lang="en-CA" b="1" dirty="0">
                <a:solidFill>
                  <a:srgbClr val="6EB5DF"/>
                </a:solidFill>
                <a:latin typeface="Courier New"/>
                <a:cs typeface="Courier New"/>
              </a:rPr>
              <a:t>f</a:t>
            </a:r>
            <a:r>
              <a:rPr lang="en-CA" b="1" spc="-15" dirty="0">
                <a:solidFill>
                  <a:srgbClr val="6EB5DF"/>
                </a:solidFill>
                <a:latin typeface="Courier New"/>
                <a:cs typeface="Courier New"/>
              </a:rPr>
              <a:t>f</a:t>
            </a:r>
            <a:r>
              <a:rPr lang="en-CA" b="1" spc="-10" dirty="0">
                <a:solidFill>
                  <a:srgbClr val="6EB5DF"/>
                </a:solidFill>
                <a:latin typeface="Courier New"/>
                <a:cs typeface="Courier New"/>
              </a:rPr>
              <a:t>e</a:t>
            </a:r>
            <a:r>
              <a:rPr lang="en-CA" b="1" spc="-15" dirty="0">
                <a:solidFill>
                  <a:srgbClr val="6EB5DF"/>
                </a:solidFill>
                <a:latin typeface="Courier New"/>
                <a:cs typeface="Courier New"/>
              </a:rPr>
              <a:t>r</a:t>
            </a:r>
            <a:r>
              <a:rPr lang="en-CA" b="1" spc="-10" dirty="0">
                <a:solidFill>
                  <a:srgbClr val="6EB5DF"/>
                </a:solidFill>
                <a:latin typeface="Courier New"/>
                <a:cs typeface="Courier New"/>
              </a:rPr>
              <a:t>e</a:t>
            </a:r>
            <a:r>
              <a:rPr lang="en-CA" b="1" dirty="0">
                <a:solidFill>
                  <a:srgbClr val="6EB5DF"/>
                </a:solidFill>
                <a:latin typeface="Courier New"/>
                <a:cs typeface="Courier New"/>
              </a:rPr>
              <a:t>n</a:t>
            </a:r>
            <a:r>
              <a:rPr lang="en-CA" b="1" spc="-15" dirty="0">
                <a:solidFill>
                  <a:srgbClr val="6EB5DF"/>
                </a:solidFill>
                <a:latin typeface="Courier New"/>
                <a:cs typeface="Courier New"/>
              </a:rPr>
              <a:t>ce = 20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a:t>
            </a:r>
            <a:r>
              <a:rPr lang="en-CA" b="1" spc="-10" dirty="0">
                <a:solidFill>
                  <a:srgbClr val="6EB5DF"/>
                </a:solidFill>
                <a:latin typeface="Courier New"/>
                <a:cs typeface="Courier New"/>
              </a:rPr>
              <a:t>le</a:t>
            </a:r>
            <a:r>
              <a:rPr lang="en-CA" b="1" dirty="0">
                <a:solidFill>
                  <a:srgbClr val="6EB5DF"/>
                </a:solidFill>
                <a:latin typeface="Courier New"/>
                <a:cs typeface="Courier New"/>
              </a:rPr>
              <a:t> </a:t>
            </a:r>
            <a:r>
              <a:rPr lang="en-CA" b="1" spc="-10" dirty="0">
                <a:solidFill>
                  <a:srgbClr val="6EB5DF"/>
                </a:solidFill>
                <a:latin typeface="Courier New"/>
                <a:cs typeface="Courier New"/>
              </a:rPr>
              <a:t>=</a:t>
            </a:r>
            <a:r>
              <a:rPr lang="en-CA" b="1" spc="10" dirty="0">
                <a:solidFill>
                  <a:srgbClr val="6EB5DF"/>
                </a:solidFill>
                <a:latin typeface="Courier New"/>
                <a:cs typeface="Courier New"/>
              </a:rPr>
              <a:t> </a:t>
            </a:r>
            <a:r>
              <a:rPr lang="en-CA" b="1" spc="-10" dirty="0">
                <a:solidFill>
                  <a:srgbClr val="6EB5DF"/>
                </a:solidFill>
                <a:latin typeface="Courier New"/>
                <a:cs typeface="Courier New"/>
              </a:rPr>
              <a:t>2 * difference</a:t>
            </a:r>
            <a:endParaRPr lang="en-CA" b="1" dirty="0">
              <a:solidFill>
                <a:srgbClr val="6EB5DF"/>
              </a:solidFill>
              <a:latin typeface="Courier New"/>
              <a:cs typeface="Courier New"/>
            </a:endParaRPr>
          </a:p>
          <a:p>
            <a:pPr marL="0" indent="0">
              <a:lnSpc>
                <a:spcPct val="100000"/>
              </a:lnSpc>
              <a:buNone/>
            </a:pPr>
            <a:r>
              <a:rPr lang="en-CA" b="1" spc="-15" dirty="0">
                <a:solidFill>
                  <a:srgbClr val="92D050"/>
                </a:solidFill>
                <a:latin typeface="Courier New"/>
                <a:cs typeface="Courier New"/>
              </a:rPr>
              <a:t>&gt;&gt;</a:t>
            </a:r>
            <a:r>
              <a:rPr lang="en-CA" b="1" spc="-10" dirty="0">
                <a:solidFill>
                  <a:srgbClr val="92D050"/>
                </a:solidFill>
                <a:latin typeface="Courier New"/>
                <a:cs typeface="Courier New"/>
              </a:rPr>
              <a:t>&gt;</a:t>
            </a:r>
            <a:r>
              <a:rPr lang="en-CA" b="1" spc="-5" dirty="0">
                <a:solidFill>
                  <a:srgbClr val="92D050"/>
                </a:solidFill>
                <a:latin typeface="Courier New"/>
                <a:cs typeface="Courier New"/>
              </a:rPr>
              <a:t> </a:t>
            </a:r>
            <a:r>
              <a:rPr lang="en-CA" b="1" spc="-10" dirty="0">
                <a:solidFill>
                  <a:srgbClr val="92D050"/>
                </a:solidFill>
                <a:latin typeface="Courier New"/>
                <a:cs typeface="Courier New"/>
              </a:rPr>
              <a:t>d</a:t>
            </a:r>
            <a:r>
              <a:rPr lang="en-CA" b="1" spc="-15" dirty="0">
                <a:solidFill>
                  <a:srgbClr val="92D050"/>
                </a:solidFill>
                <a:latin typeface="Courier New"/>
                <a:cs typeface="Courier New"/>
              </a:rPr>
              <a:t>o</a:t>
            </a:r>
            <a:r>
              <a:rPr lang="en-CA" b="1" dirty="0">
                <a:solidFill>
                  <a:srgbClr val="92D050"/>
                </a:solidFill>
                <a:latin typeface="Courier New"/>
                <a:cs typeface="Courier New"/>
              </a:rPr>
              <a:t>u</a:t>
            </a:r>
            <a:r>
              <a:rPr lang="en-CA" b="1" spc="-15" dirty="0">
                <a:solidFill>
                  <a:srgbClr val="92D050"/>
                </a:solidFill>
                <a:latin typeface="Courier New"/>
                <a:cs typeface="Courier New"/>
              </a:rPr>
              <a:t>ble</a:t>
            </a:r>
            <a:endParaRPr lang="en-CA" b="1" dirty="0">
              <a:solidFill>
                <a:srgbClr val="92D050"/>
              </a:solidFill>
              <a:latin typeface="Courier New"/>
              <a:cs typeface="Courier New"/>
            </a:endParaRPr>
          </a:p>
          <a:p>
            <a:pPr marL="0" indent="0">
              <a:lnSpc>
                <a:spcPct val="100000"/>
              </a:lnSpc>
              <a:buNone/>
            </a:pPr>
            <a:r>
              <a:rPr lang="en-CA" b="1" spc="-10" dirty="0">
                <a:solidFill>
                  <a:srgbClr val="92D050"/>
                </a:solidFill>
                <a:latin typeface="Courier New"/>
                <a:cs typeface="Courier New"/>
              </a:rPr>
              <a:t>40</a:t>
            </a:r>
            <a:endParaRPr lang="en-CA" b="1" dirty="0">
              <a:solidFill>
                <a:srgbClr val="92D050"/>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difference = 5</a:t>
            </a:r>
            <a:endParaRPr lang="en-CA" b="1" dirty="0">
              <a:solidFill>
                <a:srgbClr val="6EB5DF"/>
              </a:solidFill>
              <a:latin typeface="Courier New"/>
              <a:cs typeface="Courier New"/>
            </a:endParaRPr>
          </a:p>
          <a:p>
            <a:pPr marL="0" marR="134747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double</a:t>
            </a:r>
          </a:p>
          <a:p>
            <a:pPr marL="0" marR="134747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538802"/>
          </a:xfrm>
          <a:prstGeom prst="rect">
            <a:avLst/>
          </a:prstGeom>
        </p:spPr>
        <p:txBody>
          <a:bodyPr vert="horz" wrap="square" lIns="0" tIns="0" rIns="0" bIns="0" rtlCol="0">
            <a:spAutoFit/>
          </a:bodyPr>
          <a:lstStyle/>
          <a:p>
            <a:pPr marL="12700" marR="5080" algn="just">
              <a:lnSpc>
                <a:spcPct val="97200"/>
              </a:lnSpc>
            </a:pPr>
            <a:r>
              <a:rPr lang="en-CA" spc="-10" dirty="0">
                <a:solidFill>
                  <a:srgbClr val="FFFFFF"/>
                </a:solidFill>
                <a:latin typeface="Segoe UI" panose="020B0502040204020203" pitchFamily="34" charset="0"/>
                <a:cs typeface="Segoe UI" panose="020B0502040204020203" pitchFamily="34" charset="0"/>
              </a:rPr>
              <a:t>W</a:t>
            </a:r>
            <a:r>
              <a:rPr lang="en-CA" dirty="0">
                <a:solidFill>
                  <a:srgbClr val="FFFFFF"/>
                </a:solidFill>
                <a:latin typeface="Segoe UI" panose="020B0502040204020203" pitchFamily="34" charset="0"/>
                <a:cs typeface="Segoe UI" panose="020B0502040204020203" pitchFamily="34" charset="0"/>
              </a:rPr>
              <a:t>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ex</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cu</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es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rd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e</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 </a:t>
            </a:r>
            <a:r>
              <a:rPr lang="en-CA" spc="-5" dirty="0">
                <a:solidFill>
                  <a:srgbClr val="FFFFFF"/>
                </a:solidFill>
                <a:latin typeface="Segoe UI" panose="020B0502040204020203" pitchFamily="34" charset="0"/>
                <a:cs typeface="Segoe UI" panose="020B0502040204020203" pitchFamily="34" charset="0"/>
              </a:rPr>
              <a:t>double</a:t>
            </a:r>
            <a:r>
              <a:rPr lang="en-CA" dirty="0">
                <a:solidFill>
                  <a:srgbClr val="FFFFFF"/>
                </a:solidFill>
                <a:latin typeface="Segoe UI" panose="020B0502040204020203" pitchFamily="34" charset="0"/>
                <a:cs typeface="Segoe UI" panose="020B0502040204020203" pitchFamily="34" charset="0"/>
              </a:rPr>
              <a:t>,</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er</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ly</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looks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up 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ue th</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and displ</a:t>
            </a:r>
            <a:r>
              <a:rPr lang="en-CA" spc="5" dirty="0">
                <a:solidFill>
                  <a:srgbClr val="FFFFFF"/>
                </a:solidFill>
                <a:latin typeface="Segoe UI" panose="020B0502040204020203" pitchFamily="34" charset="0"/>
                <a:cs typeface="Segoe UI" panose="020B0502040204020203" pitchFamily="34" charset="0"/>
              </a:rPr>
              <a:t>a</a:t>
            </a:r>
            <a:r>
              <a:rPr lang="en-CA" spc="20"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s</a:t>
            </a:r>
            <a:r>
              <a:rPr lang="en-CA" spc="-3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429063" y="4329118"/>
            <a:ext cx="4224528" cy="1801368"/>
          </a:xfrm>
          <a:prstGeom prst="rect">
            <a:avLst/>
          </a:prstGeom>
          <a:blipFill>
            <a:blip r:embed="rId2" cstate="print"/>
            <a:stretch>
              <a:fillRect t="-46219" b="46219"/>
            </a:stretch>
          </a:blipFill>
        </p:spPr>
        <p:txBody>
          <a:bodyPr wrap="square" lIns="0" tIns="0" rIns="0" bIns="0" rtlCol="0"/>
          <a:lstStyle/>
          <a:p>
            <a:endParaRPr dirty="0"/>
          </a:p>
        </p:txBody>
      </p:sp>
    </p:spTree>
    <p:extLst>
      <p:ext uri="{BB962C8B-B14F-4D97-AF65-F5344CB8AC3E}">
        <p14:creationId xmlns:p14="http://schemas.microsoft.com/office/powerpoint/2010/main" val="848874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i</a:t>
            </a:r>
            <a:r>
              <a:rPr lang="en-CA" b="1" dirty="0">
                <a:solidFill>
                  <a:srgbClr val="6EB5DF"/>
                </a:solidFill>
                <a:latin typeface="Courier New"/>
                <a:cs typeface="Courier New"/>
              </a:rPr>
              <a:t>f</a:t>
            </a:r>
            <a:r>
              <a:rPr lang="en-CA" b="1" spc="-15" dirty="0">
                <a:solidFill>
                  <a:srgbClr val="6EB5DF"/>
                </a:solidFill>
                <a:latin typeface="Courier New"/>
                <a:cs typeface="Courier New"/>
              </a:rPr>
              <a:t>f</a:t>
            </a:r>
            <a:r>
              <a:rPr lang="en-CA" b="1" spc="-10" dirty="0">
                <a:solidFill>
                  <a:srgbClr val="6EB5DF"/>
                </a:solidFill>
                <a:latin typeface="Courier New"/>
                <a:cs typeface="Courier New"/>
              </a:rPr>
              <a:t>e</a:t>
            </a:r>
            <a:r>
              <a:rPr lang="en-CA" b="1" spc="-15" dirty="0">
                <a:solidFill>
                  <a:srgbClr val="6EB5DF"/>
                </a:solidFill>
                <a:latin typeface="Courier New"/>
                <a:cs typeface="Courier New"/>
              </a:rPr>
              <a:t>r</a:t>
            </a:r>
            <a:r>
              <a:rPr lang="en-CA" b="1" spc="-10" dirty="0">
                <a:solidFill>
                  <a:srgbClr val="6EB5DF"/>
                </a:solidFill>
                <a:latin typeface="Courier New"/>
                <a:cs typeface="Courier New"/>
              </a:rPr>
              <a:t>e</a:t>
            </a:r>
            <a:r>
              <a:rPr lang="en-CA" b="1" dirty="0">
                <a:solidFill>
                  <a:srgbClr val="6EB5DF"/>
                </a:solidFill>
                <a:latin typeface="Courier New"/>
                <a:cs typeface="Courier New"/>
              </a:rPr>
              <a:t>n</a:t>
            </a:r>
            <a:r>
              <a:rPr lang="en-CA" b="1" spc="-15" dirty="0">
                <a:solidFill>
                  <a:srgbClr val="6EB5DF"/>
                </a:solidFill>
                <a:latin typeface="Courier New"/>
                <a:cs typeface="Courier New"/>
              </a:rPr>
              <a:t>ce = 20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a:t>
            </a:r>
            <a:r>
              <a:rPr lang="en-CA" b="1" spc="-10" dirty="0">
                <a:solidFill>
                  <a:srgbClr val="6EB5DF"/>
                </a:solidFill>
                <a:latin typeface="Courier New"/>
                <a:cs typeface="Courier New"/>
              </a:rPr>
              <a:t>le</a:t>
            </a:r>
            <a:r>
              <a:rPr lang="en-CA" b="1" dirty="0">
                <a:solidFill>
                  <a:srgbClr val="6EB5DF"/>
                </a:solidFill>
                <a:latin typeface="Courier New"/>
                <a:cs typeface="Courier New"/>
              </a:rPr>
              <a:t> </a:t>
            </a:r>
            <a:r>
              <a:rPr lang="en-CA" b="1" spc="-10" dirty="0">
                <a:solidFill>
                  <a:srgbClr val="6EB5DF"/>
                </a:solidFill>
                <a:latin typeface="Courier New"/>
                <a:cs typeface="Courier New"/>
              </a:rPr>
              <a:t>=</a:t>
            </a:r>
            <a:r>
              <a:rPr lang="en-CA" b="1" spc="10" dirty="0">
                <a:solidFill>
                  <a:srgbClr val="6EB5DF"/>
                </a:solidFill>
                <a:latin typeface="Courier New"/>
                <a:cs typeface="Courier New"/>
              </a:rPr>
              <a:t> </a:t>
            </a:r>
            <a:r>
              <a:rPr lang="en-CA" b="1" spc="-10" dirty="0">
                <a:solidFill>
                  <a:srgbClr val="6EB5DF"/>
                </a:solidFill>
                <a:latin typeface="Courier New"/>
                <a:cs typeface="Courier New"/>
              </a:rPr>
              <a:t>2 * difference</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&gt;&gt;</a:t>
            </a:r>
            <a:r>
              <a:rPr lang="en-CA" b="1" spc="-10" dirty="0">
                <a:solidFill>
                  <a:srgbClr val="6EB5DF"/>
                </a:solidFill>
                <a:latin typeface="Courier New"/>
                <a:cs typeface="Courier New"/>
              </a:rPr>
              <a:t>&gt;</a:t>
            </a:r>
            <a:r>
              <a:rPr lang="en-CA" b="1" spc="-5" dirty="0">
                <a:solidFill>
                  <a:srgbClr val="6EB5DF"/>
                </a:solidFill>
                <a:latin typeface="Courier New"/>
                <a:cs typeface="Courier New"/>
              </a:rPr>
              <a:t> </a:t>
            </a:r>
            <a:r>
              <a:rPr lang="en-CA" b="1" spc="-10" dirty="0">
                <a:solidFill>
                  <a:srgbClr val="6EB5DF"/>
                </a:solidFill>
                <a:latin typeface="Courier New"/>
                <a:cs typeface="Courier New"/>
              </a:rPr>
              <a:t>d</a:t>
            </a:r>
            <a:r>
              <a:rPr lang="en-CA" b="1" spc="-15"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ble</a:t>
            </a:r>
            <a:endParaRPr lang="en-CA" b="1" dirty="0">
              <a:solidFill>
                <a:srgbClr val="6EB5DF"/>
              </a:solidFill>
              <a:latin typeface="Courier New"/>
              <a:cs typeface="Courier New"/>
            </a:endParaRPr>
          </a:p>
          <a:p>
            <a:pPr marL="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pPr marL="0" indent="0">
              <a:lnSpc>
                <a:spcPct val="100000"/>
              </a:lnSpc>
              <a:buNone/>
            </a:pPr>
            <a:r>
              <a:rPr lang="en-CA" b="1" spc="-15" dirty="0">
                <a:solidFill>
                  <a:srgbClr val="92D050"/>
                </a:solidFill>
                <a:latin typeface="Courier New"/>
                <a:cs typeface="Courier New"/>
              </a:rPr>
              <a:t>&gt;</a:t>
            </a:r>
            <a:r>
              <a:rPr lang="en-CA" b="1" spc="-10" dirty="0">
                <a:solidFill>
                  <a:srgbClr val="92D050"/>
                </a:solidFill>
                <a:latin typeface="Courier New"/>
                <a:cs typeface="Courier New"/>
              </a:rPr>
              <a:t>&gt;&gt; difference = 5</a:t>
            </a:r>
            <a:endParaRPr lang="en-CA" b="1" dirty="0">
              <a:solidFill>
                <a:srgbClr val="92D050"/>
              </a:solidFill>
              <a:latin typeface="Courier New"/>
              <a:cs typeface="Courier New"/>
            </a:endParaRPr>
          </a:p>
          <a:p>
            <a:pPr marL="0" marR="134747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double</a:t>
            </a:r>
          </a:p>
          <a:p>
            <a:pPr marL="0" marR="134747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4925291" y="2886635"/>
            <a:ext cx="6920345" cy="1206741"/>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lang="en-CA" dirty="0">
                <a:solidFill>
                  <a:srgbClr val="FFFFFF"/>
                </a:solidFill>
                <a:cs typeface="Times New Roman"/>
              </a:rPr>
              <a:t>Eva</a:t>
            </a:r>
            <a:r>
              <a:rPr lang="en-CA" spc="5" dirty="0">
                <a:solidFill>
                  <a:srgbClr val="FFFFFF"/>
                </a:solidFill>
                <a:cs typeface="Times New Roman"/>
              </a:rPr>
              <a:t>l</a:t>
            </a:r>
            <a:r>
              <a:rPr lang="en-CA" dirty="0">
                <a:solidFill>
                  <a:srgbClr val="FFFFFF"/>
                </a:solidFill>
                <a:cs typeface="Times New Roman"/>
              </a:rPr>
              <a:t>u</a:t>
            </a:r>
            <a:r>
              <a:rPr lang="en-CA" spc="-10" dirty="0">
                <a:solidFill>
                  <a:srgbClr val="FFFFFF"/>
                </a:solidFill>
                <a:cs typeface="Times New Roman"/>
              </a:rPr>
              <a:t>a</a:t>
            </a:r>
            <a:r>
              <a:rPr lang="en-CA" dirty="0">
                <a:solidFill>
                  <a:srgbClr val="FFFFFF"/>
                </a:solidFill>
                <a:cs typeface="Times New Roman"/>
              </a:rPr>
              <a:t>te</a:t>
            </a:r>
            <a:r>
              <a:rPr lang="en-CA" spc="20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95" dirty="0">
                <a:solidFill>
                  <a:srgbClr val="FFFFFF"/>
                </a:solidFill>
                <a:cs typeface="Times New Roman"/>
              </a:rPr>
              <a:t> </a:t>
            </a:r>
            <a:r>
              <a:rPr lang="en-CA" dirty="0">
                <a:solidFill>
                  <a:srgbClr val="FFFFFF"/>
                </a:solidFill>
                <a:cs typeface="Times New Roman"/>
              </a:rPr>
              <a:t>e</a:t>
            </a:r>
            <a:r>
              <a:rPr lang="en-CA" spc="-10" dirty="0">
                <a:solidFill>
                  <a:srgbClr val="FFFFFF"/>
                </a:solidFill>
                <a:cs typeface="Times New Roman"/>
              </a:rPr>
              <a:t>x</a:t>
            </a:r>
            <a:r>
              <a:rPr lang="en-CA" dirty="0">
                <a:solidFill>
                  <a:srgbClr val="FFFFFF"/>
                </a:solidFill>
                <a:cs typeface="Times New Roman"/>
              </a:rPr>
              <a:t>pres</a:t>
            </a:r>
            <a:r>
              <a:rPr lang="en-CA" spc="-10" dirty="0">
                <a:solidFill>
                  <a:srgbClr val="FFFFFF"/>
                </a:solidFill>
                <a:cs typeface="Times New Roman"/>
              </a:rPr>
              <a:t>s</a:t>
            </a:r>
            <a:r>
              <a:rPr lang="en-CA" dirty="0">
                <a:solidFill>
                  <a:srgbClr val="FFFFFF"/>
                </a:solidFill>
                <a:cs typeface="Times New Roman"/>
              </a:rPr>
              <a:t>ion</a:t>
            </a:r>
            <a:r>
              <a:rPr lang="en-CA" spc="204"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n</a:t>
            </a:r>
            <a:r>
              <a:rPr lang="en-CA" spc="195" dirty="0">
                <a:solidFill>
                  <a:srgbClr val="FFFFFF"/>
                </a:solidFill>
                <a:cs typeface="Times New Roman"/>
              </a:rPr>
              <a:t> </a:t>
            </a:r>
            <a:r>
              <a:rPr lang="en-CA" dirty="0">
                <a:solidFill>
                  <a:srgbClr val="FFFFFF"/>
                </a:solidFill>
                <a:cs typeface="Times New Roman"/>
              </a:rPr>
              <a:t>t</a:t>
            </a:r>
            <a:r>
              <a:rPr lang="en-CA" spc="5" dirty="0">
                <a:solidFill>
                  <a:srgbClr val="FFFFFF"/>
                </a:solidFill>
                <a:cs typeface="Times New Roman"/>
              </a:rPr>
              <a:t>h</a:t>
            </a:r>
            <a:r>
              <a:rPr lang="en-CA" dirty="0">
                <a:solidFill>
                  <a:srgbClr val="FFFFFF"/>
                </a:solidFill>
                <a:cs typeface="Times New Roman"/>
              </a:rPr>
              <a:t>e</a:t>
            </a:r>
            <a:r>
              <a:rPr lang="en-CA" spc="185" dirty="0">
                <a:solidFill>
                  <a:srgbClr val="FFFFFF"/>
                </a:solidFill>
                <a:cs typeface="Times New Roman"/>
              </a:rPr>
              <a:t> </a:t>
            </a:r>
            <a:r>
              <a:rPr lang="en-CA" dirty="0">
                <a:solidFill>
                  <a:srgbClr val="FFFFFF"/>
                </a:solidFill>
                <a:cs typeface="Times New Roman"/>
              </a:rPr>
              <a:t>right</a:t>
            </a:r>
            <a:r>
              <a:rPr lang="en-CA" spc="200"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f</a:t>
            </a:r>
            <a:r>
              <a:rPr lang="en-CA" spc="195" dirty="0">
                <a:solidFill>
                  <a:srgbClr val="FFFFFF"/>
                </a:solidFill>
                <a:cs typeface="Times New Roman"/>
              </a:rPr>
              <a:t> </a:t>
            </a:r>
            <a:r>
              <a:rPr lang="en-CA" dirty="0">
                <a:solidFill>
                  <a:srgbClr val="FFFFFF"/>
                </a:solidFill>
                <a:cs typeface="Times New Roman"/>
              </a:rPr>
              <a:t>the =</a:t>
            </a:r>
            <a:r>
              <a:rPr lang="en-CA" spc="114"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spc="105" dirty="0">
                <a:solidFill>
                  <a:srgbClr val="FFFFFF"/>
                </a:solidFill>
                <a:cs typeface="Times New Roman"/>
              </a:rPr>
              <a:t> </a:t>
            </a:r>
            <a:r>
              <a:rPr lang="en-CA" dirty="0">
                <a:solidFill>
                  <a:srgbClr val="FFFFFF"/>
                </a:solidFill>
                <a:cs typeface="Times New Roman"/>
              </a:rPr>
              <a:t>5.</a:t>
            </a:r>
            <a:r>
              <a:rPr lang="en-CA" spc="110"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is</a:t>
            </a:r>
            <a:r>
              <a:rPr lang="en-CA" spc="110" dirty="0">
                <a:solidFill>
                  <a:srgbClr val="FFFFFF"/>
                </a:solidFill>
                <a:cs typeface="Times New Roman"/>
              </a:rPr>
              <a:t> </a:t>
            </a:r>
            <a:r>
              <a:rPr lang="en-CA" spc="-15" dirty="0">
                <a:solidFill>
                  <a:srgbClr val="FFFFFF"/>
                </a:solidFill>
                <a:cs typeface="Times New Roman"/>
              </a:rPr>
              <a:t>p</a:t>
            </a:r>
            <a:r>
              <a:rPr lang="en-CA" dirty="0">
                <a:solidFill>
                  <a:srgbClr val="FFFFFF"/>
                </a:solidFill>
                <a:cs typeface="Times New Roman"/>
              </a:rPr>
              <a:t>roduces</a:t>
            </a:r>
            <a:r>
              <a:rPr lang="en-CA" spc="11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10" dirty="0">
                <a:solidFill>
                  <a:srgbClr val="FFFFFF"/>
                </a:solidFill>
                <a:cs typeface="Times New Roman"/>
              </a:rPr>
              <a:t> </a:t>
            </a:r>
            <a:r>
              <a:rPr lang="en-CA" dirty="0">
                <a:solidFill>
                  <a:srgbClr val="FFFFFF"/>
                </a:solidFill>
                <a:cs typeface="Times New Roman"/>
              </a:rPr>
              <a:t>va</a:t>
            </a:r>
            <a:r>
              <a:rPr lang="en-CA" spc="5" dirty="0">
                <a:solidFill>
                  <a:srgbClr val="FFFFFF"/>
                </a:solidFill>
                <a:cs typeface="Times New Roman"/>
              </a:rPr>
              <a:t>l</a:t>
            </a:r>
            <a:r>
              <a:rPr lang="en-CA" spc="-15" dirty="0">
                <a:solidFill>
                  <a:srgbClr val="FFFFFF"/>
                </a:solidFill>
                <a:cs typeface="Times New Roman"/>
              </a:rPr>
              <a:t>u</a:t>
            </a:r>
            <a:r>
              <a:rPr lang="en-CA" dirty="0">
                <a:solidFill>
                  <a:srgbClr val="FFFFFF"/>
                </a:solidFill>
                <a:cs typeface="Times New Roman"/>
              </a:rPr>
              <a:t>e</a:t>
            </a:r>
            <a:r>
              <a:rPr lang="en-CA" spc="120" dirty="0">
                <a:solidFill>
                  <a:srgbClr val="FFFFFF"/>
                </a:solidFill>
                <a:cs typeface="Times New Roman"/>
              </a:rPr>
              <a:t> </a:t>
            </a:r>
            <a:r>
              <a:rPr lang="en-CA" spc="-15" dirty="0">
                <a:solidFill>
                  <a:srgbClr val="FFFFFF"/>
                </a:solidFill>
                <a:cs typeface="Times New Roman"/>
              </a:rPr>
              <a:t>5</a:t>
            </a:r>
            <a:r>
              <a:rPr lang="en-CA" dirty="0">
                <a:solidFill>
                  <a:srgbClr val="FFFFFF"/>
                </a:solidFill>
                <a:cs typeface="Times New Roman"/>
              </a:rPr>
              <a:t>,</a:t>
            </a:r>
            <a:r>
              <a:rPr lang="en-CA" spc="120" dirty="0">
                <a:solidFill>
                  <a:srgbClr val="FFFFFF"/>
                </a:solidFill>
                <a:cs typeface="Times New Roman"/>
              </a:rPr>
              <a:t> </a:t>
            </a:r>
            <a:r>
              <a:rPr lang="en-CA" dirty="0">
                <a:solidFill>
                  <a:srgbClr val="FFFFFF"/>
                </a:solidFill>
                <a:cs typeface="Times New Roman"/>
              </a:rPr>
              <a:t>wh</a:t>
            </a:r>
            <a:r>
              <a:rPr lang="en-CA" spc="-15" dirty="0">
                <a:solidFill>
                  <a:srgbClr val="FFFFFF"/>
                </a:solidFill>
                <a:cs typeface="Times New Roman"/>
              </a:rPr>
              <a:t>i</a:t>
            </a:r>
            <a:r>
              <a:rPr lang="en-CA" dirty="0">
                <a:solidFill>
                  <a:srgbClr val="FFFFFF"/>
                </a:solidFill>
                <a:cs typeface="Times New Roman"/>
              </a:rPr>
              <a:t>ch we’ll</a:t>
            </a:r>
            <a:r>
              <a:rPr lang="en-CA" spc="-5" dirty="0">
                <a:solidFill>
                  <a:srgbClr val="FFFFFF"/>
                </a:solidFill>
                <a:cs typeface="Times New Roman"/>
              </a:rPr>
              <a:t> </a:t>
            </a:r>
            <a:r>
              <a:rPr lang="en-CA" dirty="0">
                <a:solidFill>
                  <a:srgbClr val="FFFFFF"/>
                </a:solidFill>
                <a:cs typeface="Times New Roman"/>
              </a:rPr>
              <a:t>put</a:t>
            </a:r>
            <a:r>
              <a:rPr lang="en-CA" spc="-5" dirty="0">
                <a:solidFill>
                  <a:srgbClr val="FFFFFF"/>
                </a:solidFill>
                <a:cs typeface="Times New Roman"/>
              </a:rPr>
              <a:t> </a:t>
            </a:r>
            <a:r>
              <a:rPr lang="en-CA" spc="5" dirty="0">
                <a:solidFill>
                  <a:srgbClr val="FFFFFF"/>
                </a:solidFill>
                <a:cs typeface="Times New Roman"/>
              </a:rPr>
              <a:t>a</a:t>
            </a:r>
            <a:r>
              <a:rPr lang="en-CA" dirty="0">
                <a:solidFill>
                  <a:srgbClr val="FFFFFF"/>
                </a:solidFill>
                <a:cs typeface="Times New Roman"/>
              </a:rPr>
              <a:t>t</a:t>
            </a:r>
            <a:r>
              <a:rPr lang="en-CA" spc="-5" dirty="0">
                <a:solidFill>
                  <a:srgbClr val="FFFFFF"/>
                </a:solidFill>
                <a:cs typeface="Times New Roman"/>
              </a:rPr>
              <a:t> </a:t>
            </a:r>
            <a:r>
              <a:rPr lang="en-CA" dirty="0">
                <a:solidFill>
                  <a:srgbClr val="FFFFFF"/>
                </a:solidFill>
                <a:cs typeface="Times New Roman"/>
              </a:rPr>
              <a:t>the </a:t>
            </a:r>
            <a:r>
              <a:rPr lang="en-CA" spc="-10" dirty="0">
                <a:solidFill>
                  <a:srgbClr val="FFFFFF"/>
                </a:solidFill>
                <a:cs typeface="Times New Roman"/>
              </a:rPr>
              <a:t>m</a:t>
            </a:r>
            <a:r>
              <a:rPr lang="en-CA" dirty="0">
                <a:solidFill>
                  <a:srgbClr val="FFFFFF"/>
                </a:solidFill>
                <a:cs typeface="Times New Roman"/>
              </a:rPr>
              <a:t>emory address</a:t>
            </a:r>
            <a:r>
              <a:rPr lang="en-CA" spc="5" dirty="0">
                <a:solidFill>
                  <a:srgbClr val="FFFFFF"/>
                </a:solidFill>
                <a:cs typeface="Times New Roman"/>
              </a:rPr>
              <a:t> </a:t>
            </a:r>
            <a:r>
              <a:rPr lang="en-CA" dirty="0">
                <a:solidFill>
                  <a:srgbClr val="FFFFFF"/>
                </a:solidFill>
                <a:cs typeface="Times New Roman"/>
              </a:rPr>
              <a:t>id3.</a:t>
            </a:r>
          </a:p>
          <a:p>
            <a:pPr marL="355600" marR="5080" indent="-342900" algn="just">
              <a:lnSpc>
                <a:spcPct val="97200"/>
              </a:lnSpc>
              <a:spcBef>
                <a:spcPts val="865"/>
              </a:spcBef>
              <a:buFont typeface="Times New Roman"/>
              <a:buAutoNum type="arabicPeriod" startAt="2"/>
              <a:tabLst>
                <a:tab pos="355600" algn="l"/>
              </a:tabLst>
            </a:pPr>
            <a:r>
              <a:rPr lang="en-CA" dirty="0">
                <a:solidFill>
                  <a:srgbClr val="FFFFFF"/>
                </a:solidFill>
                <a:cs typeface="Times New Roman"/>
              </a:rPr>
              <a:t>Make</a:t>
            </a:r>
            <a:r>
              <a:rPr lang="en-CA" spc="130" dirty="0">
                <a:solidFill>
                  <a:srgbClr val="FFFFFF"/>
                </a:solidFill>
                <a:cs typeface="Times New Roman"/>
              </a:rPr>
              <a:t> </a:t>
            </a:r>
            <a:r>
              <a:rPr lang="en-CA" dirty="0">
                <a:solidFill>
                  <a:srgbClr val="FFFFFF"/>
                </a:solidFill>
                <a:cs typeface="Times New Roman"/>
              </a:rPr>
              <a:t>the</a:t>
            </a:r>
            <a:r>
              <a:rPr lang="en-CA" spc="135" dirty="0">
                <a:solidFill>
                  <a:srgbClr val="FFFFFF"/>
                </a:solidFill>
                <a:cs typeface="Times New Roman"/>
              </a:rPr>
              <a:t> </a:t>
            </a:r>
            <a:r>
              <a:rPr lang="en-CA" dirty="0">
                <a:solidFill>
                  <a:srgbClr val="FFFFFF"/>
                </a:solidFill>
                <a:cs typeface="Times New Roman"/>
              </a:rPr>
              <a:t>va</a:t>
            </a:r>
            <a:r>
              <a:rPr lang="en-CA" spc="-10" dirty="0">
                <a:solidFill>
                  <a:srgbClr val="FFFFFF"/>
                </a:solidFill>
                <a:cs typeface="Times New Roman"/>
              </a:rPr>
              <a:t>r</a:t>
            </a:r>
            <a:r>
              <a:rPr lang="en-CA" dirty="0">
                <a:solidFill>
                  <a:srgbClr val="FFFFFF"/>
                </a:solidFill>
                <a:cs typeface="Times New Roman"/>
              </a:rPr>
              <a:t>i</a:t>
            </a:r>
            <a:r>
              <a:rPr lang="en-CA" spc="5" dirty="0">
                <a:solidFill>
                  <a:srgbClr val="FFFFFF"/>
                </a:solidFill>
                <a:cs typeface="Times New Roman"/>
              </a:rPr>
              <a:t>a</a:t>
            </a:r>
            <a:r>
              <a:rPr lang="en-CA" spc="-15" dirty="0">
                <a:solidFill>
                  <a:srgbClr val="FFFFFF"/>
                </a:solidFill>
                <a:cs typeface="Times New Roman"/>
              </a:rPr>
              <a:t>b</a:t>
            </a:r>
            <a:r>
              <a:rPr lang="en-CA" dirty="0">
                <a:solidFill>
                  <a:srgbClr val="FFFFFF"/>
                </a:solidFill>
                <a:cs typeface="Times New Roman"/>
              </a:rPr>
              <a:t>le</a:t>
            </a:r>
            <a:r>
              <a:rPr lang="en-CA" spc="135" dirty="0">
                <a:solidFill>
                  <a:srgbClr val="FFFFFF"/>
                </a:solidFill>
                <a:cs typeface="Times New Roman"/>
              </a:rPr>
              <a:t> </a:t>
            </a:r>
            <a:r>
              <a:rPr lang="en-CA" dirty="0">
                <a:solidFill>
                  <a:srgbClr val="FFFFFF"/>
                </a:solidFill>
                <a:cs typeface="Times New Roman"/>
              </a:rPr>
              <a:t>on</a:t>
            </a:r>
            <a:r>
              <a:rPr lang="en-CA" spc="125" dirty="0">
                <a:solidFill>
                  <a:srgbClr val="FFFFFF"/>
                </a:solidFill>
                <a:cs typeface="Times New Roman"/>
              </a:rPr>
              <a:t> </a:t>
            </a:r>
            <a:r>
              <a:rPr lang="en-CA" dirty="0">
                <a:solidFill>
                  <a:srgbClr val="FFFFFF"/>
                </a:solidFill>
                <a:cs typeface="Times New Roman"/>
              </a:rPr>
              <a:t>the</a:t>
            </a:r>
            <a:r>
              <a:rPr lang="en-CA" spc="120" dirty="0">
                <a:solidFill>
                  <a:srgbClr val="FFFFFF"/>
                </a:solidFill>
                <a:cs typeface="Times New Roman"/>
              </a:rPr>
              <a:t> </a:t>
            </a:r>
            <a:r>
              <a:rPr lang="en-CA" dirty="0">
                <a:solidFill>
                  <a:srgbClr val="FFFFFF"/>
                </a:solidFill>
                <a:cs typeface="Times New Roman"/>
              </a:rPr>
              <a:t>l</a:t>
            </a:r>
            <a:r>
              <a:rPr lang="en-CA" spc="5" dirty="0">
                <a:solidFill>
                  <a:srgbClr val="FFFFFF"/>
                </a:solidFill>
                <a:cs typeface="Times New Roman"/>
              </a:rPr>
              <a:t>e</a:t>
            </a:r>
            <a:r>
              <a:rPr lang="en-CA" dirty="0">
                <a:solidFill>
                  <a:srgbClr val="FFFFFF"/>
                </a:solidFill>
                <a:cs typeface="Times New Roman"/>
              </a:rPr>
              <a:t>ft</a:t>
            </a:r>
            <a:r>
              <a:rPr lang="en-CA" spc="130" dirty="0">
                <a:solidFill>
                  <a:srgbClr val="FFFFFF"/>
                </a:solidFill>
                <a:cs typeface="Times New Roman"/>
              </a:rPr>
              <a:t> </a:t>
            </a:r>
            <a:r>
              <a:rPr lang="en-CA" dirty="0">
                <a:solidFill>
                  <a:srgbClr val="FFFFFF"/>
                </a:solidFill>
                <a:cs typeface="Times New Roman"/>
              </a:rPr>
              <a:t>of</a:t>
            </a:r>
            <a:r>
              <a:rPr lang="en-CA" spc="110" dirty="0">
                <a:solidFill>
                  <a:srgbClr val="FFFFFF"/>
                </a:solidFill>
                <a:cs typeface="Times New Roman"/>
              </a:rPr>
              <a:t> </a:t>
            </a:r>
            <a:r>
              <a:rPr lang="en-CA" dirty="0">
                <a:solidFill>
                  <a:srgbClr val="FFFFFF"/>
                </a:solidFill>
                <a:cs typeface="Times New Roman"/>
              </a:rPr>
              <a:t>the</a:t>
            </a:r>
            <a:r>
              <a:rPr lang="en-CA" spc="130" dirty="0">
                <a:solidFill>
                  <a:srgbClr val="FFFFFF"/>
                </a:solidFill>
                <a:cs typeface="Times New Roman"/>
              </a:rPr>
              <a:t> </a:t>
            </a:r>
            <a:r>
              <a:rPr lang="en-CA" dirty="0">
                <a:solidFill>
                  <a:srgbClr val="FFFFFF"/>
                </a:solidFill>
                <a:cs typeface="Times New Roman"/>
              </a:rPr>
              <a:t>=</a:t>
            </a:r>
            <a:r>
              <a:rPr lang="en-CA" spc="130"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dirty="0">
                <a:solidFill>
                  <a:srgbClr val="FFFFFF"/>
                </a:solidFill>
                <a:cs typeface="Times New Roman"/>
              </a:rPr>
              <a:t>, </a:t>
            </a:r>
            <a:r>
              <a:rPr lang="en-CA" spc="-5" dirty="0">
                <a:solidFill>
                  <a:srgbClr val="FFFFFF"/>
                </a:solidFill>
                <a:cs typeface="Courier New"/>
              </a:rPr>
              <a:t>di</a:t>
            </a:r>
            <a:r>
              <a:rPr lang="en-CA" spc="-15" dirty="0">
                <a:solidFill>
                  <a:srgbClr val="FFFFFF"/>
                </a:solidFill>
                <a:cs typeface="Courier New"/>
              </a:rPr>
              <a:t>f</a:t>
            </a:r>
            <a:r>
              <a:rPr lang="en-CA" spc="-5" dirty="0">
                <a:solidFill>
                  <a:srgbClr val="FFFFFF"/>
                </a:solidFill>
                <a:cs typeface="Courier New"/>
              </a:rPr>
              <a:t>f</a:t>
            </a:r>
            <a:r>
              <a:rPr lang="en-CA" spc="-15" dirty="0">
                <a:solidFill>
                  <a:srgbClr val="FFFFFF"/>
                </a:solidFill>
                <a:cs typeface="Courier New"/>
              </a:rPr>
              <a:t>e</a:t>
            </a:r>
            <a:r>
              <a:rPr lang="en-CA" spc="-5" dirty="0">
                <a:solidFill>
                  <a:srgbClr val="FFFFFF"/>
                </a:solidFill>
                <a:cs typeface="Courier New"/>
              </a:rPr>
              <a:t>re</a:t>
            </a:r>
            <a:r>
              <a:rPr lang="en-CA" spc="-15" dirty="0">
                <a:solidFill>
                  <a:srgbClr val="FFFFFF"/>
                </a:solidFill>
                <a:cs typeface="Courier New"/>
              </a:rPr>
              <a:t>n</a:t>
            </a:r>
            <a:r>
              <a:rPr lang="en-CA" spc="-5" dirty="0">
                <a:solidFill>
                  <a:srgbClr val="FFFFFF"/>
                </a:solidFill>
                <a:cs typeface="Courier New"/>
              </a:rPr>
              <a:t>c</a:t>
            </a:r>
            <a:r>
              <a:rPr lang="en-CA" spc="-10" dirty="0">
                <a:solidFill>
                  <a:srgbClr val="FFFFFF"/>
                </a:solidFill>
                <a:cs typeface="Courier New"/>
              </a:rPr>
              <a:t>e</a:t>
            </a:r>
            <a:r>
              <a:rPr lang="en-CA" dirty="0">
                <a:solidFill>
                  <a:srgbClr val="FFFFFF"/>
                </a:solidFill>
                <a:cs typeface="Times New Roman"/>
              </a:rPr>
              <a:t>,</a:t>
            </a:r>
            <a:r>
              <a:rPr lang="en-CA" spc="45" dirty="0">
                <a:solidFill>
                  <a:srgbClr val="FFFFFF"/>
                </a:solidFill>
                <a:cs typeface="Times New Roman"/>
              </a:rPr>
              <a:t> </a:t>
            </a:r>
            <a:r>
              <a:rPr lang="en-CA" dirty="0">
                <a:solidFill>
                  <a:srgbClr val="FFFFFF"/>
                </a:solidFill>
                <a:cs typeface="Times New Roman"/>
              </a:rPr>
              <a:t>refer</a:t>
            </a:r>
            <a:r>
              <a:rPr lang="en-CA" spc="60" dirty="0">
                <a:solidFill>
                  <a:srgbClr val="FFFFFF"/>
                </a:solidFill>
                <a:cs typeface="Times New Roman"/>
              </a:rPr>
              <a:t> </a:t>
            </a:r>
            <a:r>
              <a:rPr lang="en-CA" dirty="0">
                <a:solidFill>
                  <a:srgbClr val="FFFFFF"/>
                </a:solidFill>
                <a:cs typeface="Times New Roman"/>
              </a:rPr>
              <a:t>to</a:t>
            </a:r>
            <a:r>
              <a:rPr lang="en-CA" spc="50" dirty="0">
                <a:solidFill>
                  <a:srgbClr val="FFFFFF"/>
                </a:solidFill>
                <a:cs typeface="Times New Roman"/>
              </a:rPr>
              <a:t> </a:t>
            </a:r>
            <a:r>
              <a:rPr lang="en-CA" dirty="0">
                <a:solidFill>
                  <a:srgbClr val="FFFFFF"/>
                </a:solidFill>
                <a:cs typeface="Times New Roman"/>
              </a:rPr>
              <a:t>5</a:t>
            </a:r>
            <a:r>
              <a:rPr lang="en-CA" spc="50" dirty="0">
                <a:solidFill>
                  <a:srgbClr val="FFFFFF"/>
                </a:solidFill>
                <a:cs typeface="Times New Roman"/>
              </a:rPr>
              <a:t> </a:t>
            </a:r>
            <a:r>
              <a:rPr lang="en-CA" spc="-15" dirty="0">
                <a:solidFill>
                  <a:srgbClr val="FFFFFF"/>
                </a:solidFill>
                <a:cs typeface="Times New Roman"/>
              </a:rPr>
              <a:t>b</a:t>
            </a:r>
            <a:r>
              <a:rPr lang="en-CA" dirty="0">
                <a:solidFill>
                  <a:srgbClr val="FFFFFF"/>
                </a:solidFill>
                <a:cs typeface="Times New Roman"/>
              </a:rPr>
              <a:t>y</a:t>
            </a:r>
            <a:r>
              <a:rPr lang="en-CA" spc="65" dirty="0">
                <a:solidFill>
                  <a:srgbClr val="FFFFFF"/>
                </a:solidFill>
                <a:cs typeface="Times New Roman"/>
              </a:rPr>
              <a:t> </a:t>
            </a:r>
            <a:r>
              <a:rPr lang="en-CA" dirty="0">
                <a:solidFill>
                  <a:srgbClr val="FFFFFF"/>
                </a:solidFill>
                <a:cs typeface="Times New Roman"/>
              </a:rPr>
              <a:t>sto</a:t>
            </a:r>
            <a:r>
              <a:rPr lang="en-CA" spc="-15" dirty="0">
                <a:solidFill>
                  <a:srgbClr val="FFFFFF"/>
                </a:solidFill>
                <a:cs typeface="Times New Roman"/>
              </a:rPr>
              <a:t>r</a:t>
            </a:r>
            <a:r>
              <a:rPr lang="en-CA" dirty="0">
                <a:solidFill>
                  <a:srgbClr val="FFFFFF"/>
                </a:solidFill>
                <a:cs typeface="Times New Roman"/>
              </a:rPr>
              <a:t>ing</a:t>
            </a:r>
            <a:r>
              <a:rPr lang="en-CA" spc="55" dirty="0">
                <a:solidFill>
                  <a:srgbClr val="FFFFFF"/>
                </a:solidFill>
                <a:cs typeface="Times New Roman"/>
              </a:rPr>
              <a:t> </a:t>
            </a:r>
            <a:r>
              <a:rPr lang="en-CA" spc="-5" dirty="0">
                <a:solidFill>
                  <a:srgbClr val="FFFFFF"/>
                </a:solidFill>
                <a:cs typeface="Courier New"/>
              </a:rPr>
              <a:t>i</a:t>
            </a:r>
            <a:r>
              <a:rPr lang="en-CA" spc="-15" dirty="0">
                <a:solidFill>
                  <a:srgbClr val="FFFFFF"/>
                </a:solidFill>
                <a:cs typeface="Courier New"/>
              </a:rPr>
              <a:t>d</a:t>
            </a:r>
            <a:r>
              <a:rPr lang="en-CA" dirty="0">
                <a:solidFill>
                  <a:srgbClr val="FFFFFF"/>
                </a:solidFill>
                <a:cs typeface="Courier New"/>
              </a:rPr>
              <a:t>3 </a:t>
            </a:r>
            <a:r>
              <a:rPr lang="en-CA" spc="-580" dirty="0">
                <a:solidFill>
                  <a:srgbClr val="FFFFFF"/>
                </a:solidFill>
                <a:cs typeface="Courier New"/>
              </a:rPr>
              <a:t>     </a:t>
            </a:r>
            <a:r>
              <a:rPr lang="en-CA" dirty="0">
                <a:solidFill>
                  <a:srgbClr val="FFFFFF"/>
                </a:solidFill>
                <a:cs typeface="Times New Roman"/>
              </a:rPr>
              <a:t>in </a:t>
            </a:r>
            <a:r>
              <a:rPr lang="en-CA" spc="-5" dirty="0">
                <a:solidFill>
                  <a:srgbClr val="FFFFFF"/>
                </a:solidFill>
                <a:cs typeface="Courier New"/>
              </a:rPr>
              <a:t>differen</a:t>
            </a:r>
            <a:r>
              <a:rPr lang="en-CA" spc="-15" dirty="0">
                <a:solidFill>
                  <a:srgbClr val="FFFFFF"/>
                </a:solidFill>
                <a:cs typeface="Courier New"/>
              </a:rPr>
              <a:t>c</a:t>
            </a:r>
            <a:r>
              <a:rPr lang="en-CA" dirty="0">
                <a:solidFill>
                  <a:srgbClr val="FFFFFF"/>
                </a:solidFill>
                <a:cs typeface="Courier New"/>
              </a:rPr>
              <a:t>e</a:t>
            </a:r>
            <a:r>
              <a:rPr lang="en-CA" dirty="0">
                <a:solidFill>
                  <a:srgbClr val="FFFFFF"/>
                </a:solidFill>
                <a:cs typeface="Times New Roman"/>
              </a:rPr>
              <a:t>.</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8809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i</a:t>
            </a:r>
            <a:r>
              <a:rPr lang="en-CA" b="1" dirty="0">
                <a:solidFill>
                  <a:srgbClr val="6EB5DF"/>
                </a:solidFill>
                <a:latin typeface="Courier New"/>
                <a:cs typeface="Courier New"/>
              </a:rPr>
              <a:t>f</a:t>
            </a:r>
            <a:r>
              <a:rPr lang="en-CA" b="1" spc="-15" dirty="0">
                <a:solidFill>
                  <a:srgbClr val="6EB5DF"/>
                </a:solidFill>
                <a:latin typeface="Courier New"/>
                <a:cs typeface="Courier New"/>
              </a:rPr>
              <a:t>f</a:t>
            </a:r>
            <a:r>
              <a:rPr lang="en-CA" b="1" spc="-10" dirty="0">
                <a:solidFill>
                  <a:srgbClr val="6EB5DF"/>
                </a:solidFill>
                <a:latin typeface="Courier New"/>
                <a:cs typeface="Courier New"/>
              </a:rPr>
              <a:t>e</a:t>
            </a:r>
            <a:r>
              <a:rPr lang="en-CA" b="1" spc="-15" dirty="0">
                <a:solidFill>
                  <a:srgbClr val="6EB5DF"/>
                </a:solidFill>
                <a:latin typeface="Courier New"/>
                <a:cs typeface="Courier New"/>
              </a:rPr>
              <a:t>r</a:t>
            </a:r>
            <a:r>
              <a:rPr lang="en-CA" b="1" spc="-10" dirty="0">
                <a:solidFill>
                  <a:srgbClr val="6EB5DF"/>
                </a:solidFill>
                <a:latin typeface="Courier New"/>
                <a:cs typeface="Courier New"/>
              </a:rPr>
              <a:t>e</a:t>
            </a:r>
            <a:r>
              <a:rPr lang="en-CA" b="1" dirty="0">
                <a:solidFill>
                  <a:srgbClr val="6EB5DF"/>
                </a:solidFill>
                <a:latin typeface="Courier New"/>
                <a:cs typeface="Courier New"/>
              </a:rPr>
              <a:t>n</a:t>
            </a:r>
            <a:r>
              <a:rPr lang="en-CA" b="1" spc="-15" dirty="0">
                <a:solidFill>
                  <a:srgbClr val="6EB5DF"/>
                </a:solidFill>
                <a:latin typeface="Courier New"/>
                <a:cs typeface="Courier New"/>
              </a:rPr>
              <a:t>ce = 20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a:t>
            </a:r>
            <a:r>
              <a:rPr lang="en-CA" b="1" dirty="0">
                <a:solidFill>
                  <a:srgbClr val="6EB5DF"/>
                </a:solidFill>
                <a:latin typeface="Courier New"/>
                <a:cs typeface="Courier New"/>
              </a:rPr>
              <a:t> </a:t>
            </a:r>
            <a:r>
              <a:rPr lang="en-CA" b="1" spc="-15" dirty="0">
                <a:solidFill>
                  <a:srgbClr val="6EB5DF"/>
                </a:solidFill>
                <a:latin typeface="Courier New"/>
                <a:cs typeface="Courier New"/>
              </a:rPr>
              <a:t>d</a:t>
            </a:r>
            <a:r>
              <a:rPr lang="en-CA" b="1" spc="-10"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a:t>
            </a:r>
            <a:r>
              <a:rPr lang="en-CA" b="1" spc="-10" dirty="0">
                <a:solidFill>
                  <a:srgbClr val="6EB5DF"/>
                </a:solidFill>
                <a:latin typeface="Courier New"/>
                <a:cs typeface="Courier New"/>
              </a:rPr>
              <a:t>le</a:t>
            </a:r>
            <a:r>
              <a:rPr lang="en-CA" b="1" dirty="0">
                <a:solidFill>
                  <a:srgbClr val="6EB5DF"/>
                </a:solidFill>
                <a:latin typeface="Courier New"/>
                <a:cs typeface="Courier New"/>
              </a:rPr>
              <a:t> </a:t>
            </a:r>
            <a:r>
              <a:rPr lang="en-CA" b="1" spc="-10" dirty="0">
                <a:solidFill>
                  <a:srgbClr val="6EB5DF"/>
                </a:solidFill>
                <a:latin typeface="Courier New"/>
                <a:cs typeface="Courier New"/>
              </a:rPr>
              <a:t>=</a:t>
            </a:r>
            <a:r>
              <a:rPr lang="en-CA" b="1" spc="10" dirty="0">
                <a:solidFill>
                  <a:srgbClr val="6EB5DF"/>
                </a:solidFill>
                <a:latin typeface="Courier New"/>
                <a:cs typeface="Courier New"/>
              </a:rPr>
              <a:t> </a:t>
            </a:r>
            <a:r>
              <a:rPr lang="en-CA" b="1" spc="-10" dirty="0">
                <a:solidFill>
                  <a:srgbClr val="6EB5DF"/>
                </a:solidFill>
                <a:latin typeface="Courier New"/>
                <a:cs typeface="Courier New"/>
              </a:rPr>
              <a:t>2 * difference</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&gt;&gt;</a:t>
            </a:r>
            <a:r>
              <a:rPr lang="en-CA" b="1" spc="-10" dirty="0">
                <a:solidFill>
                  <a:srgbClr val="6EB5DF"/>
                </a:solidFill>
                <a:latin typeface="Courier New"/>
                <a:cs typeface="Courier New"/>
              </a:rPr>
              <a:t>&gt;</a:t>
            </a:r>
            <a:r>
              <a:rPr lang="en-CA" b="1" spc="-5" dirty="0">
                <a:solidFill>
                  <a:srgbClr val="6EB5DF"/>
                </a:solidFill>
                <a:latin typeface="Courier New"/>
                <a:cs typeface="Courier New"/>
              </a:rPr>
              <a:t> </a:t>
            </a:r>
            <a:r>
              <a:rPr lang="en-CA" b="1" spc="-10" dirty="0">
                <a:solidFill>
                  <a:srgbClr val="6EB5DF"/>
                </a:solidFill>
                <a:latin typeface="Courier New"/>
                <a:cs typeface="Courier New"/>
              </a:rPr>
              <a:t>d</a:t>
            </a:r>
            <a:r>
              <a:rPr lang="en-CA" b="1" spc="-15" dirty="0">
                <a:solidFill>
                  <a:srgbClr val="6EB5DF"/>
                </a:solidFill>
                <a:latin typeface="Courier New"/>
                <a:cs typeface="Courier New"/>
              </a:rPr>
              <a:t>o</a:t>
            </a:r>
            <a:r>
              <a:rPr lang="en-CA" b="1" dirty="0">
                <a:solidFill>
                  <a:srgbClr val="6EB5DF"/>
                </a:solidFill>
                <a:latin typeface="Courier New"/>
                <a:cs typeface="Courier New"/>
              </a:rPr>
              <a:t>u</a:t>
            </a:r>
            <a:r>
              <a:rPr lang="en-CA" b="1" spc="-15" dirty="0">
                <a:solidFill>
                  <a:srgbClr val="6EB5DF"/>
                </a:solidFill>
                <a:latin typeface="Courier New"/>
                <a:cs typeface="Courier New"/>
              </a:rPr>
              <a:t>ble</a:t>
            </a:r>
            <a:endParaRPr lang="en-CA" b="1" dirty="0">
              <a:solidFill>
                <a:srgbClr val="6EB5DF"/>
              </a:solidFill>
              <a:latin typeface="Courier New"/>
              <a:cs typeface="Courier New"/>
            </a:endParaRPr>
          </a:p>
          <a:p>
            <a:pPr marL="0" indent="0">
              <a:lnSpc>
                <a:spcPct val="100000"/>
              </a:lnSpc>
              <a:buNone/>
            </a:pPr>
            <a:r>
              <a:rPr lang="en-CA" b="1" spc="-10" dirty="0">
                <a:solidFill>
                  <a:srgbClr val="6EB5DF"/>
                </a:solidFill>
                <a:latin typeface="Courier New"/>
                <a:cs typeface="Courier New"/>
              </a:rPr>
              <a:t>40</a:t>
            </a:r>
            <a:endParaRPr lang="en-CA" b="1" dirty="0">
              <a:solidFill>
                <a:srgbClr val="6EB5DF"/>
              </a:solidFill>
              <a:latin typeface="Courier New"/>
              <a:cs typeface="Courier New"/>
            </a:endParaRPr>
          </a:p>
          <a:p>
            <a:pPr marL="0" indent="0">
              <a:lnSpc>
                <a:spcPct val="100000"/>
              </a:lnSpc>
              <a:buNone/>
            </a:pPr>
            <a:r>
              <a:rPr lang="en-CA" b="1" spc="-15" dirty="0">
                <a:solidFill>
                  <a:srgbClr val="6EB5DF"/>
                </a:solidFill>
                <a:latin typeface="Courier New"/>
                <a:cs typeface="Courier New"/>
              </a:rPr>
              <a:t>&gt;</a:t>
            </a:r>
            <a:r>
              <a:rPr lang="en-CA" b="1" spc="-10" dirty="0">
                <a:solidFill>
                  <a:srgbClr val="6EB5DF"/>
                </a:solidFill>
                <a:latin typeface="Courier New"/>
                <a:cs typeface="Courier New"/>
              </a:rPr>
              <a:t>&gt;&gt; difference = 5</a:t>
            </a:r>
            <a:endParaRPr lang="en-CA" b="1" dirty="0">
              <a:solidFill>
                <a:srgbClr val="6EB5DF"/>
              </a:solidFill>
              <a:latin typeface="Courier New"/>
              <a:cs typeface="Courier New"/>
            </a:endParaRPr>
          </a:p>
          <a:p>
            <a:pPr marL="0" marR="1347470" indent="0">
              <a:lnSpc>
                <a:spcPct val="100000"/>
              </a:lnSpc>
              <a:buNone/>
            </a:pPr>
            <a:r>
              <a:rPr lang="en-CA" b="1" spc="-15" dirty="0">
                <a:solidFill>
                  <a:srgbClr val="92D050"/>
                </a:solidFill>
                <a:latin typeface="Courier New"/>
                <a:cs typeface="Courier New"/>
              </a:rPr>
              <a:t>&gt;</a:t>
            </a:r>
            <a:r>
              <a:rPr lang="en-CA" b="1" spc="-10" dirty="0">
                <a:solidFill>
                  <a:srgbClr val="92D050"/>
                </a:solidFill>
                <a:latin typeface="Courier New"/>
                <a:cs typeface="Courier New"/>
              </a:rPr>
              <a:t>&gt;&gt; double</a:t>
            </a:r>
          </a:p>
          <a:p>
            <a:pPr marL="0" marR="1347470" indent="0">
              <a:lnSpc>
                <a:spcPct val="100000"/>
              </a:lnSpc>
              <a:buNone/>
            </a:pPr>
            <a:r>
              <a:rPr lang="en-CA" b="1" spc="-10" dirty="0">
                <a:solidFill>
                  <a:srgbClr val="92D050"/>
                </a:solidFill>
                <a:latin typeface="Courier New"/>
                <a:cs typeface="Courier New"/>
              </a:rPr>
              <a:t>40</a:t>
            </a:r>
            <a:endParaRPr lang="en-CA" b="1" dirty="0">
              <a:solidFill>
                <a:srgbClr val="92D050"/>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08418" y="3017284"/>
            <a:ext cx="6920345" cy="823431"/>
          </a:xfrm>
          <a:prstGeom prst="rect">
            <a:avLst/>
          </a:prstGeom>
        </p:spPr>
        <p:txBody>
          <a:bodyPr vert="horz" wrap="square" lIns="0" tIns="0" rIns="0" bIns="0" rtlCol="0">
            <a:spAutoFit/>
          </a:bodyPr>
          <a:lstStyle/>
          <a:p>
            <a:pPr marL="12700" marR="5080">
              <a:lnSpc>
                <a:spcPct val="101400"/>
              </a:lnSpc>
            </a:pPr>
            <a:r>
              <a:rPr lang="en-CA" spc="-210" dirty="0">
                <a:solidFill>
                  <a:srgbClr val="FFFFFF"/>
                </a:solidFill>
                <a:latin typeface="Segoe UI" panose="020B0502040204020203" pitchFamily="34" charset="0"/>
                <a:cs typeface="Segoe UI" panose="020B0502040204020203" pitchFamily="34" charset="0"/>
              </a:rPr>
              <a:t>V</a:t>
            </a:r>
            <a:r>
              <a:rPr lang="en-CA" dirty="0">
                <a:solidFill>
                  <a:srgbClr val="FFFFFF"/>
                </a:solidFill>
                <a:latin typeface="Segoe UI" panose="020B0502040204020203" pitchFamily="34" charset="0"/>
                <a:cs typeface="Segoe UI" panose="020B0502040204020203" pitchFamily="34" charset="0"/>
              </a:rPr>
              <a:t>ar</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ab</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e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 </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sti</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l</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con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ns</a:t>
            </a:r>
            <a:r>
              <a:rPr lang="en-CA" spc="-5" dirty="0">
                <a:solidFill>
                  <a:srgbClr val="FFFFFF"/>
                </a:solidFill>
                <a:latin typeface="Segoe UI" panose="020B0502040204020203" pitchFamily="34" charset="0"/>
                <a:cs typeface="Segoe UI" panose="020B0502040204020203" pitchFamily="34" charset="0"/>
              </a:rPr>
              <a:t> id2</a:t>
            </a:r>
            <a:r>
              <a:rPr lang="en-CA" dirty="0">
                <a:solidFill>
                  <a:srgbClr val="FFFFFF"/>
                </a:solidFill>
                <a:latin typeface="Segoe UI" panose="020B0502040204020203" pitchFamily="34" charset="0"/>
                <a:cs typeface="Segoe UI" panose="020B0502040204020203" pitchFamily="34" charset="0"/>
              </a:rPr>
              <a:t>,</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so it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ll 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Nei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her</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vari</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ble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20 an</a:t>
            </a:r>
            <a:r>
              <a:rPr lang="en-CA" spc="25" dirty="0">
                <a:solidFill>
                  <a:srgbClr val="FFFFFF"/>
                </a:solidFill>
                <a:latin typeface="Segoe UI" panose="020B0502040204020203" pitchFamily="34" charset="0"/>
                <a:cs typeface="Segoe UI" panose="020B0502040204020203" pitchFamily="34" charset="0"/>
              </a:rPr>
              <a:t>y</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ore</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which</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OK</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as</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will 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ke c</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re of rec</a:t>
            </a:r>
            <a:r>
              <a:rPr lang="en-CA" spc="2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c</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ing</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of</a:t>
            </a:r>
            <a:r>
              <a:rPr lang="en-CA" spc="5" dirty="0">
                <a:solidFill>
                  <a:srgbClr val="FFFFFF"/>
                </a:solidFill>
                <a:latin typeface="Segoe UI" panose="020B0502040204020203" pitchFamily="34" charset="0"/>
                <a:cs typeface="Segoe UI" panose="020B0502040204020203" pitchFamily="34" charset="0"/>
              </a:rPr>
              <a: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emory when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no long</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r used.</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09683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C33C-EE5E-4A43-4A19-69369ACC4040}"/>
              </a:ext>
            </a:extLst>
          </p:cNvPr>
          <p:cNvSpPr>
            <a:spLocks noGrp="1"/>
          </p:cNvSpPr>
          <p:nvPr>
            <p:ph type="title"/>
          </p:nvPr>
        </p:nvSpPr>
        <p:spPr>
          <a:xfrm>
            <a:off x="171048" y="709100"/>
            <a:ext cx="6527622" cy="785592"/>
          </a:xfrm>
        </p:spPr>
        <p:txBody>
          <a:bodyPr>
            <a:normAutofit/>
          </a:bodyPr>
          <a:lstStyle/>
          <a:p>
            <a:r>
              <a:rPr lang="en-CA" sz="3200" dirty="0"/>
              <a:t>Variables are like labelled drawers</a:t>
            </a:r>
          </a:p>
        </p:txBody>
      </p:sp>
      <p:pic>
        <p:nvPicPr>
          <p:cNvPr id="5" name="Content Placeholder 4" descr="A cartoon of a bear and a computer&#10;&#10;Description automatically generated">
            <a:extLst>
              <a:ext uri="{FF2B5EF4-FFF2-40B4-BE49-F238E27FC236}">
                <a16:creationId xmlns:a16="http://schemas.microsoft.com/office/drawing/2014/main" id="{793A1BDB-BCAE-C3CB-9894-465B38CC83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3746" y="410162"/>
            <a:ext cx="5408254" cy="6300616"/>
          </a:xfrm>
        </p:spPr>
      </p:pic>
      <p:sp>
        <p:nvSpPr>
          <p:cNvPr id="3" name="Content Placeholder 2">
            <a:extLst>
              <a:ext uri="{FF2B5EF4-FFF2-40B4-BE49-F238E27FC236}">
                <a16:creationId xmlns:a16="http://schemas.microsoft.com/office/drawing/2014/main" id="{9223C0D5-2AAC-E01C-C4DD-8D9C3993B278}"/>
              </a:ext>
            </a:extLst>
          </p:cNvPr>
          <p:cNvSpPr txBox="1">
            <a:spLocks/>
          </p:cNvSpPr>
          <p:nvPr/>
        </p:nvSpPr>
        <p:spPr>
          <a:xfrm>
            <a:off x="42986" y="1632875"/>
            <a:ext cx="6783746" cy="4844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Have a unique label/name and some contents</a:t>
            </a:r>
          </a:p>
          <a:p>
            <a:pPr lvl="1"/>
            <a:r>
              <a:rPr lang="en-US" sz="1600" dirty="0"/>
              <a:t>”Top” contains socks, “Seb’s” contains records</a:t>
            </a:r>
          </a:p>
          <a:p>
            <a:r>
              <a:rPr lang="en-US" sz="1800" dirty="0"/>
              <a:t>Labels can change, or contents can be moved</a:t>
            </a:r>
          </a:p>
          <a:p>
            <a:pPr lvl="1"/>
            <a:r>
              <a:rPr lang="en-US" sz="1600" dirty="0"/>
              <a:t>We can rename “Top” to ”Socks” or move Seb’s records to “Bottom”” drawer</a:t>
            </a:r>
          </a:p>
          <a:p>
            <a:r>
              <a:rPr lang="en-US" sz="1800" dirty="0"/>
              <a:t>A variable/drawer can be used more than once</a:t>
            </a:r>
          </a:p>
          <a:p>
            <a:pPr lvl="1"/>
            <a:r>
              <a:rPr lang="en-US" sz="1600" dirty="0"/>
              <a:t>”Top” can be opened as often as we want (or never)</a:t>
            </a:r>
          </a:p>
          <a:p>
            <a:r>
              <a:rPr lang="en-US" sz="1800" dirty="0"/>
              <a:t>Variables/drawers can hold different contents of different sizes</a:t>
            </a:r>
          </a:p>
          <a:p>
            <a:pPr lvl="1"/>
            <a:r>
              <a:rPr lang="en-US" sz="1600" dirty="0"/>
              <a:t>“Sock” drawer can be huge or tiny</a:t>
            </a:r>
          </a:p>
          <a:p>
            <a:r>
              <a:rPr lang="en-US" sz="1800" dirty="0"/>
              <a:t>It is possible to label the same drawer with multiple names</a:t>
            </a:r>
          </a:p>
          <a:p>
            <a:pPr lvl="1"/>
            <a:r>
              <a:rPr lang="en-US" sz="1600" dirty="0"/>
              <a:t>“Top” and “Sock” could both refer to the same drawer</a:t>
            </a:r>
          </a:p>
          <a:p>
            <a:r>
              <a:rPr lang="en-US" sz="1800" dirty="0"/>
              <a:t>Cannot simultaneously label multiple drawers the same name</a:t>
            </a:r>
          </a:p>
          <a:p>
            <a:pPr lvl="1"/>
            <a:r>
              <a:rPr lang="en-US" sz="1600" dirty="0"/>
              <a:t>Can’t have two “Sock” drawers, but you could have “Dress Socks” and “Gym Socks”</a:t>
            </a:r>
          </a:p>
        </p:txBody>
      </p:sp>
    </p:spTree>
    <p:extLst>
      <p:ext uri="{BB962C8B-B14F-4D97-AF65-F5344CB8AC3E}">
        <p14:creationId xmlns:p14="http://schemas.microsoft.com/office/powerpoint/2010/main" val="381408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Python Tutor Visualization</a:t>
            </a:r>
          </a:p>
        </p:txBody>
      </p:sp>
      <p:sp>
        <p:nvSpPr>
          <p:cNvPr id="6" name="object 3">
            <a:extLst>
              <a:ext uri="{FF2B5EF4-FFF2-40B4-BE49-F238E27FC236}">
                <a16:creationId xmlns:a16="http://schemas.microsoft.com/office/drawing/2014/main" id="{D9E12A41-6C93-9D43-B2A6-6F7121F41C19}"/>
              </a:ext>
            </a:extLst>
          </p:cNvPr>
          <p:cNvSpPr txBox="1">
            <a:spLocks noGrp="1"/>
          </p:cNvSpPr>
          <p:nvPr>
            <p:ph idx="1"/>
          </p:nvPr>
        </p:nvSpPr>
        <p:spPr>
          <a:xfrm>
            <a:off x="838200" y="1825624"/>
            <a:ext cx="10515600" cy="1113125"/>
          </a:xfrm>
          <a:prstGeom prst="rect">
            <a:avLst/>
          </a:prstGeom>
        </p:spPr>
        <p:txBody>
          <a:bodyPr vert="horz" wrap="square" lIns="0" tIns="0" rIns="0" bIns="0" rtlCol="0">
            <a:spAutoFit/>
          </a:bodyPr>
          <a:lstStyle/>
          <a:p>
            <a:pPr marL="12700">
              <a:lnSpc>
                <a:spcPct val="100000"/>
              </a:lnSpc>
            </a:pP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http://p</a:t>
            </a:r>
            <a:r>
              <a:rPr sz="3200" u="heavy" spc="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y</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thon</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uto</a:t>
            </a:r>
            <a:r>
              <a:rPr sz="3200" u="heavy" spc="-18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r</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.com/</a:t>
            </a:r>
            <a:r>
              <a:rPr sz="3200" u="heavy" spc="-20"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v</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isualize.</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tml</a:t>
            </a:r>
            <a:endParaRPr lang="en-US" sz="3200" u="heavy" dirty="0">
              <a:latin typeface="Segoe UI" panose="020B0502040204020203" pitchFamily="34" charset="0"/>
              <a:cs typeface="Segoe UI" panose="020B0502040204020203" pitchFamily="34" charset="0"/>
            </a:endParaRPr>
          </a:p>
          <a:p>
            <a:pPr marL="12700">
              <a:lnSpc>
                <a:spcPct val="100000"/>
              </a:lnSpc>
            </a:pPr>
            <a:r>
              <a:rPr lang="en-CA" sz="3200" dirty="0">
                <a:latin typeface="Segoe UI" panose="020B0502040204020203" pitchFamily="34" charset="0"/>
                <a:cs typeface="Segoe UI" panose="020B0502040204020203" pitchFamily="34" charset="0"/>
              </a:rPr>
              <a:t>Code might seem simple now…</a:t>
            </a:r>
            <a:endParaRPr sz="3200" dirty="0">
              <a:latin typeface="Segoe UI" panose="020B0502040204020203" pitchFamily="34" charset="0"/>
              <a:cs typeface="Segoe UI" panose="020B0502040204020203"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9D28F98B-A30C-954C-BFB8-4F98A82EB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836" y="3138055"/>
            <a:ext cx="7906327" cy="3425435"/>
          </a:xfrm>
          <a:prstGeom prst="rect">
            <a:avLst/>
          </a:prstGeom>
        </p:spPr>
      </p:pic>
    </p:spTree>
    <p:extLst>
      <p:ext uri="{BB962C8B-B14F-4D97-AF65-F5344CB8AC3E}">
        <p14:creationId xmlns:p14="http://schemas.microsoft.com/office/powerpoint/2010/main" val="238959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Assignment statements</a:t>
            </a:r>
          </a:p>
          <a:p>
            <a:pPr lvl="1"/>
            <a:r>
              <a:rPr lang="en-US" dirty="0"/>
              <a:t>Declaring variables</a:t>
            </a:r>
          </a:p>
          <a:p>
            <a:pPr lvl="1"/>
            <a:r>
              <a:rPr lang="en-US" dirty="0"/>
              <a:t>Different variable names</a:t>
            </a:r>
          </a:p>
          <a:p>
            <a:pPr lvl="1"/>
            <a:r>
              <a:rPr lang="en-US" dirty="0"/>
              <a:t>Memory locations</a:t>
            </a:r>
          </a:p>
          <a:p>
            <a:pPr lvl="1"/>
            <a:r>
              <a:rPr lang="en-US" dirty="0"/>
              <a:t>(and the famous print statement!)</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Variables and Memory</a:t>
            </a:r>
          </a:p>
        </p:txBody>
      </p:sp>
    </p:spTree>
    <p:extLst>
      <p:ext uri="{BB962C8B-B14F-4D97-AF65-F5344CB8AC3E}">
        <p14:creationId xmlns:p14="http://schemas.microsoft.com/office/powerpoint/2010/main" val="189850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63F3-4687-419B-68E0-B98235885D3E}"/>
              </a:ext>
            </a:extLst>
          </p:cNvPr>
          <p:cNvSpPr>
            <a:spLocks noGrp="1"/>
          </p:cNvSpPr>
          <p:nvPr>
            <p:ph type="title"/>
          </p:nvPr>
        </p:nvSpPr>
        <p:spPr/>
        <p:txBody>
          <a:bodyPr>
            <a:normAutofit fontScale="90000"/>
          </a:bodyPr>
          <a:lstStyle/>
          <a:p>
            <a:endParaRPr lang="en-CA"/>
          </a:p>
        </p:txBody>
      </p:sp>
      <p:pic>
        <p:nvPicPr>
          <p:cNvPr id="4" name="Content Placeholder 3">
            <a:extLst>
              <a:ext uri="{FF2B5EF4-FFF2-40B4-BE49-F238E27FC236}">
                <a16:creationId xmlns:a16="http://schemas.microsoft.com/office/drawing/2014/main" id="{A7317138-82BE-CDCC-ABBF-D40B9CF57D01}"/>
              </a:ext>
            </a:extLst>
          </p:cNvPr>
          <p:cNvPicPr>
            <a:picLocks noGrp="1" noChangeAspect="1"/>
          </p:cNvPicPr>
          <p:nvPr>
            <p:ph idx="1"/>
          </p:nvPr>
        </p:nvPicPr>
        <p:blipFill>
          <a:blip r:embed="rId2"/>
          <a:stretch>
            <a:fillRect/>
          </a:stretch>
        </p:blipFill>
        <p:spPr>
          <a:xfrm>
            <a:off x="1656821" y="0"/>
            <a:ext cx="8878358" cy="6858000"/>
          </a:xfrm>
          <a:prstGeom prst="rect">
            <a:avLst/>
          </a:prstGeom>
        </p:spPr>
      </p:pic>
    </p:spTree>
    <p:extLst>
      <p:ext uri="{BB962C8B-B14F-4D97-AF65-F5344CB8AC3E}">
        <p14:creationId xmlns:p14="http://schemas.microsoft.com/office/powerpoint/2010/main" val="3615500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825915" cy="4835479"/>
          </a:xfrm>
        </p:spPr>
        <p:txBody>
          <a:bodyPr/>
          <a:lstStyle/>
          <a:p>
            <a:pPr marL="469900" indent="-457200">
              <a:lnSpc>
                <a:spcPct val="100000"/>
              </a:lnSpc>
              <a:buFont typeface="Arial"/>
              <a:buChar char="•"/>
              <a:tabLst>
                <a:tab pos="469900" algn="l"/>
              </a:tabLst>
            </a:pPr>
            <a:r>
              <a:rPr lang="en-CA" dirty="0">
                <a:cs typeface="Arial"/>
              </a:rPr>
              <a:t>A</a:t>
            </a:r>
            <a:r>
              <a:rPr lang="en-CA" i="1" dirty="0">
                <a:cs typeface="Arial"/>
              </a:rPr>
              <a:t> </a:t>
            </a:r>
            <a:r>
              <a:rPr lang="en-CA" b="1" dirty="0">
                <a:cs typeface="Arial"/>
              </a:rPr>
              <a:t>type</a:t>
            </a:r>
            <a:r>
              <a:rPr lang="en-CA" dirty="0">
                <a:cs typeface="Arial"/>
              </a:rPr>
              <a:t> is a set of </a:t>
            </a:r>
            <a:r>
              <a:rPr lang="en-CA" i="1" dirty="0">
                <a:cs typeface="Arial"/>
              </a:rPr>
              <a:t>values</a:t>
            </a:r>
            <a:r>
              <a:rPr lang="en-CA" dirty="0">
                <a:cs typeface="Arial"/>
              </a:rPr>
              <a:t> and the </a:t>
            </a:r>
            <a:r>
              <a:rPr lang="en-CA" i="1" dirty="0">
                <a:cs typeface="Arial"/>
              </a:rPr>
              <a:t>operations</a:t>
            </a:r>
            <a:r>
              <a:rPr lang="en-CA" dirty="0">
                <a:cs typeface="Arial"/>
              </a:rPr>
              <a:t> that can be performed on those values</a:t>
            </a:r>
            <a:r>
              <a:rPr lang="en-CA" i="1" dirty="0">
                <a:cs typeface="Arial"/>
              </a:rPr>
              <a:t>.</a:t>
            </a:r>
          </a:p>
          <a:p>
            <a:pPr marL="469900" indent="-457200">
              <a:lnSpc>
                <a:spcPct val="100000"/>
              </a:lnSpc>
              <a:buFont typeface="Arial"/>
              <a:buChar char="•"/>
              <a:tabLst>
                <a:tab pos="469900" algn="l"/>
              </a:tabLst>
            </a:pPr>
            <a:endParaRPr lang="en-CA" i="1" dirty="0">
              <a:cs typeface="Arial"/>
            </a:endParaRPr>
          </a:p>
          <a:p>
            <a:pPr marL="469900" indent="-457200">
              <a:lnSpc>
                <a:spcPct val="100000"/>
              </a:lnSpc>
              <a:buFont typeface="Arial"/>
              <a:buChar char="•"/>
              <a:tabLst>
                <a:tab pos="469900" algn="l"/>
              </a:tabLst>
            </a:pPr>
            <a:r>
              <a:rPr lang="en-CA" i="1" dirty="0">
                <a:cs typeface="Arial"/>
              </a:rPr>
              <a:t>in</a:t>
            </a:r>
            <a:r>
              <a:rPr lang="en-CA" i="1" spc="-15" dirty="0">
                <a:cs typeface="Arial"/>
              </a:rPr>
              <a:t>t</a:t>
            </a:r>
            <a:r>
              <a:rPr lang="en-CA" i="1" dirty="0">
                <a:cs typeface="Arial"/>
              </a:rPr>
              <a:t>:</a:t>
            </a:r>
            <a:r>
              <a:rPr lang="en-CA" i="1" spc="-5" dirty="0">
                <a:cs typeface="Arial"/>
              </a:rPr>
              <a:t> </a:t>
            </a:r>
            <a:r>
              <a:rPr lang="en-CA" dirty="0">
                <a:cs typeface="Arial"/>
              </a:rPr>
              <a:t>in</a:t>
            </a:r>
            <a:r>
              <a:rPr lang="en-CA" spc="-15" dirty="0">
                <a:cs typeface="Arial"/>
              </a:rPr>
              <a:t>t</a:t>
            </a:r>
            <a:r>
              <a:rPr lang="en-CA" dirty="0">
                <a:cs typeface="Arial"/>
              </a:rPr>
              <a:t>e</a:t>
            </a:r>
            <a:r>
              <a:rPr lang="en-CA" spc="-10" dirty="0">
                <a:cs typeface="Arial"/>
              </a:rPr>
              <a:t>g</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3,</a:t>
            </a:r>
            <a:r>
              <a:rPr lang="en-CA" spc="-10" dirty="0">
                <a:cs typeface="Arial"/>
              </a:rPr>
              <a:t> </a:t>
            </a:r>
            <a:r>
              <a:rPr lang="en-CA" dirty="0">
                <a:cs typeface="Arial"/>
              </a:rPr>
              <a:t>4,</a:t>
            </a:r>
            <a:r>
              <a:rPr lang="en-CA" spc="-10" dirty="0">
                <a:cs typeface="Arial"/>
              </a:rPr>
              <a:t> </a:t>
            </a:r>
            <a:r>
              <a:rPr lang="en-CA" dirty="0">
                <a:cs typeface="Arial"/>
              </a:rPr>
              <a:t>8</a:t>
            </a:r>
            <a:r>
              <a:rPr lang="en-CA" spc="-10" dirty="0">
                <a:cs typeface="Arial"/>
              </a:rPr>
              <a:t>9</a:t>
            </a:r>
            <a:r>
              <a:rPr lang="en-CA" dirty="0">
                <a:cs typeface="Arial"/>
              </a:rPr>
              <a:t>4,</a:t>
            </a:r>
            <a:r>
              <a:rPr lang="en-CA" spc="-10" dirty="0">
                <a:cs typeface="Arial"/>
              </a:rPr>
              <a:t> </a:t>
            </a:r>
            <a:r>
              <a:rPr lang="en-CA" dirty="0">
                <a:cs typeface="Arial"/>
              </a:rPr>
              <a:t>0,</a:t>
            </a:r>
            <a:r>
              <a:rPr lang="en-CA" spc="-25" dirty="0">
                <a:cs typeface="Arial"/>
              </a:rPr>
              <a:t> </a:t>
            </a:r>
            <a:r>
              <a:rPr lang="en-CA" dirty="0">
                <a:cs typeface="Arial"/>
              </a:rPr>
              <a:t>-3,</a:t>
            </a:r>
            <a:r>
              <a:rPr lang="en-CA" spc="-10" dirty="0">
                <a:cs typeface="Arial"/>
              </a:rPr>
              <a:t> </a:t>
            </a:r>
            <a:r>
              <a:rPr lang="en-CA" dirty="0">
                <a:cs typeface="Arial"/>
              </a:rPr>
              <a:t>-</a:t>
            </a:r>
            <a:r>
              <a:rPr lang="en-CA" spc="-10" dirty="0">
                <a:cs typeface="Arial"/>
              </a:rPr>
              <a:t>18</a:t>
            </a:r>
            <a:endParaRPr lang="en-CA" dirty="0">
              <a:cs typeface="Arial"/>
            </a:endParaRPr>
          </a:p>
          <a:p>
            <a:pPr marL="469900" indent="-457200">
              <a:lnSpc>
                <a:spcPct val="100000"/>
              </a:lnSpc>
              <a:spcBef>
                <a:spcPts val="1800"/>
              </a:spcBef>
              <a:buFont typeface="Arial"/>
              <a:buChar char="•"/>
              <a:tabLst>
                <a:tab pos="469900" algn="l"/>
              </a:tabLst>
            </a:pPr>
            <a:r>
              <a:rPr lang="en-CA" i="1" dirty="0">
                <a:cs typeface="Arial"/>
              </a:rPr>
              <a:t>fl</a:t>
            </a:r>
            <a:r>
              <a:rPr lang="en-CA" i="1" spc="-15" dirty="0">
                <a:cs typeface="Arial"/>
              </a:rPr>
              <a:t>o</a:t>
            </a:r>
            <a:r>
              <a:rPr lang="en-CA" i="1" dirty="0">
                <a:cs typeface="Arial"/>
              </a:rPr>
              <a:t>at:</a:t>
            </a:r>
            <a:r>
              <a:rPr lang="en-CA" i="1" spc="-10" dirty="0">
                <a:cs typeface="Arial"/>
              </a:rPr>
              <a:t> </a:t>
            </a:r>
            <a:r>
              <a:rPr lang="en-CA" dirty="0">
                <a:cs typeface="Arial"/>
              </a:rPr>
              <a:t>fl</a:t>
            </a:r>
            <a:r>
              <a:rPr lang="en-CA" spc="-15" dirty="0">
                <a:cs typeface="Arial"/>
              </a:rPr>
              <a:t>o</a:t>
            </a:r>
            <a:r>
              <a:rPr lang="en-CA" dirty="0">
                <a:cs typeface="Arial"/>
              </a:rPr>
              <a:t>at</a:t>
            </a:r>
            <a:r>
              <a:rPr lang="en-CA" spc="-15" dirty="0">
                <a:cs typeface="Arial"/>
              </a:rPr>
              <a:t>i</a:t>
            </a:r>
            <a:r>
              <a:rPr lang="en-CA" dirty="0">
                <a:cs typeface="Arial"/>
              </a:rPr>
              <a:t>ng</a:t>
            </a:r>
            <a:r>
              <a:rPr lang="en-CA" spc="-10" dirty="0">
                <a:cs typeface="Arial"/>
              </a:rPr>
              <a:t> </a:t>
            </a:r>
            <a:r>
              <a:rPr lang="en-CA" dirty="0">
                <a:cs typeface="Arial"/>
              </a:rPr>
              <a:t>p</a:t>
            </a:r>
            <a:r>
              <a:rPr lang="en-CA" spc="-15" dirty="0">
                <a:cs typeface="Arial"/>
              </a:rPr>
              <a:t>o</a:t>
            </a:r>
            <a:r>
              <a:rPr lang="en-CA" dirty="0">
                <a:cs typeface="Arial"/>
              </a:rPr>
              <a:t>int</a:t>
            </a:r>
            <a:r>
              <a:rPr lang="en-CA" spc="-15" dirty="0">
                <a:cs typeface="Arial"/>
              </a:rPr>
              <a:t> </a:t>
            </a:r>
            <a:r>
              <a:rPr lang="en-CA" dirty="0">
                <a:cs typeface="Arial"/>
              </a:rPr>
              <a:t>n</a:t>
            </a:r>
            <a:r>
              <a:rPr lang="en-CA" spc="-15" dirty="0">
                <a:cs typeface="Arial"/>
              </a:rPr>
              <a:t>u</a:t>
            </a:r>
            <a:r>
              <a:rPr lang="en-CA" dirty="0">
                <a:cs typeface="Arial"/>
              </a:rPr>
              <a:t>m</a:t>
            </a:r>
            <a:r>
              <a:rPr lang="en-CA" spc="-10" dirty="0">
                <a:cs typeface="Arial"/>
              </a:rPr>
              <a:t>b</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-5.</a:t>
            </a:r>
            <a:r>
              <a:rPr lang="en-CA" spc="-15" dirty="0">
                <a:cs typeface="Arial"/>
              </a:rPr>
              <a:t>6</a:t>
            </a:r>
            <a:r>
              <a:rPr lang="en-CA" dirty="0">
                <a:cs typeface="Arial"/>
              </a:rPr>
              <a:t>,</a:t>
            </a:r>
            <a:r>
              <a:rPr lang="en-CA" spc="-15" dirty="0">
                <a:cs typeface="Arial"/>
              </a:rPr>
              <a:t> </a:t>
            </a:r>
            <a:r>
              <a:rPr lang="en-CA" dirty="0">
                <a:cs typeface="Arial"/>
              </a:rPr>
              <a:t>7.</a:t>
            </a:r>
            <a:r>
              <a:rPr lang="en-CA" spc="-15" dirty="0">
                <a:cs typeface="Arial"/>
              </a:rPr>
              <a:t>3</a:t>
            </a:r>
            <a:r>
              <a:rPr lang="en-CA" dirty="0">
                <a:cs typeface="Arial"/>
              </a:rPr>
              <a:t>4</a:t>
            </a:r>
            <a:r>
              <a:rPr lang="en-CA" spc="-10" dirty="0">
                <a:cs typeface="Arial"/>
              </a:rPr>
              <a:t>2</a:t>
            </a:r>
            <a:r>
              <a:rPr lang="en-CA" dirty="0">
                <a:cs typeface="Arial"/>
              </a:rPr>
              <a:t>, </a:t>
            </a:r>
            <a:r>
              <a:rPr lang="en-CA" spc="-10" dirty="0">
                <a:cs typeface="Arial"/>
              </a:rPr>
              <a:t>5</a:t>
            </a:r>
            <a:r>
              <a:rPr lang="en-CA" dirty="0">
                <a:cs typeface="Arial"/>
              </a:rPr>
              <a:t>3</a:t>
            </a:r>
            <a:r>
              <a:rPr lang="en-CA" spc="-10" dirty="0">
                <a:cs typeface="Arial"/>
              </a:rPr>
              <a:t>4</a:t>
            </a:r>
            <a:r>
              <a:rPr lang="en-CA" dirty="0">
                <a:cs typeface="Arial"/>
              </a:rPr>
              <a:t>5</a:t>
            </a:r>
            <a:r>
              <a:rPr lang="en-CA" spc="-10" dirty="0">
                <a:cs typeface="Arial"/>
              </a:rPr>
              <a:t>2</a:t>
            </a:r>
            <a:r>
              <a:rPr lang="en-CA" dirty="0">
                <a:cs typeface="Arial"/>
              </a:rPr>
              <a:t>.0,</a:t>
            </a:r>
            <a:r>
              <a:rPr lang="en-CA" spc="-30" dirty="0">
                <a:cs typeface="Arial"/>
              </a:rPr>
              <a:t> </a:t>
            </a:r>
            <a:r>
              <a:rPr lang="en-CA" dirty="0">
                <a:cs typeface="Arial"/>
              </a:rPr>
              <a:t>-8</a:t>
            </a:r>
            <a:r>
              <a:rPr lang="en-CA" spc="-10" dirty="0">
                <a:cs typeface="Arial"/>
              </a:rPr>
              <a:t>9</a:t>
            </a:r>
            <a:r>
              <a:rPr lang="en-CA" dirty="0">
                <a:cs typeface="Arial"/>
              </a:rPr>
              <a:t>.34</a:t>
            </a:r>
          </a:p>
          <a:p>
            <a:endParaRPr lang="en-US" dirty="0"/>
          </a:p>
        </p:txBody>
      </p:sp>
      <p:pic>
        <p:nvPicPr>
          <p:cNvPr id="5122" name="Picture 2" descr="PYTH-101 | Module 1: Variables and Data Types | Canadian Coding">
            <a:extLst>
              <a:ext uri="{FF2B5EF4-FFF2-40B4-BE49-F238E27FC236}">
                <a16:creationId xmlns:a16="http://schemas.microsoft.com/office/drawing/2014/main" id="{88EBE46A-5E1D-B148-B30A-E218A0E0B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055" y="814363"/>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44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7F37-9AC3-3946-844C-A9FB18A540E5}"/>
              </a:ext>
            </a:extLst>
          </p:cNvPr>
          <p:cNvSpPr>
            <a:spLocks noGrp="1"/>
          </p:cNvSpPr>
          <p:nvPr>
            <p:ph type="title"/>
          </p:nvPr>
        </p:nvSpPr>
        <p:spPr/>
        <p:txBody>
          <a:bodyPr>
            <a:normAutofit fontScale="90000"/>
          </a:bodyPr>
          <a:lstStyle/>
          <a:p>
            <a:r>
              <a:rPr lang="en-US" dirty="0"/>
              <a:t>Numerical Type Examples</a:t>
            </a:r>
          </a:p>
        </p:txBody>
      </p:sp>
      <p:sp>
        <p:nvSpPr>
          <p:cNvPr id="4" name="object 3">
            <a:extLst>
              <a:ext uri="{FF2B5EF4-FFF2-40B4-BE49-F238E27FC236}">
                <a16:creationId xmlns:a16="http://schemas.microsoft.com/office/drawing/2014/main" id="{A9EE473F-8565-7B4C-AA65-295474BAE98A}"/>
              </a:ext>
            </a:extLst>
          </p:cNvPr>
          <p:cNvSpPr txBox="1">
            <a:spLocks noGrp="1"/>
          </p:cNvSpPr>
          <p:nvPr>
            <p:ph idx="1"/>
          </p:nvPr>
        </p:nvSpPr>
        <p:spPr>
          <a:xfrm>
            <a:off x="838200" y="1825624"/>
            <a:ext cx="10515600" cy="3852337"/>
          </a:xfrm>
          <a:prstGeom prst="rect">
            <a:avLst/>
          </a:prstGeom>
        </p:spPr>
        <p:txBody>
          <a:bodyPr vert="horz" wrap="square" lIns="0" tIns="0" rIns="0" bIns="0" rtlCol="0">
            <a:spAutoFit/>
          </a:bodyPr>
          <a:lstStyle/>
          <a:p>
            <a:pPr marL="0" indent="0">
              <a:lnSpc>
                <a:spcPct val="100000"/>
              </a:lnSpc>
              <a:buNone/>
            </a:pPr>
            <a:r>
              <a:rPr sz="2400" b="1" spc="-5" dirty="0">
                <a:solidFill>
                  <a:srgbClr val="92D050"/>
                </a:solidFill>
                <a:latin typeface="Courier New"/>
                <a:cs typeface="Courier New"/>
              </a:rPr>
              <a:t>&gt;&gt;</a:t>
            </a:r>
            <a:r>
              <a:rPr sz="2400" b="1" dirty="0">
                <a:solidFill>
                  <a:srgbClr val="92D050"/>
                </a:solidFill>
                <a:latin typeface="Courier New"/>
                <a:cs typeface="Courier New"/>
              </a:rPr>
              <a:t>&gt; 5</a:t>
            </a:r>
            <a:r>
              <a:rPr sz="2400" b="1" spc="-5" dirty="0">
                <a:solidFill>
                  <a:srgbClr val="92D050"/>
                </a:solidFill>
                <a:latin typeface="Courier New"/>
                <a:cs typeface="Courier New"/>
              </a:rPr>
              <a:t> </a:t>
            </a:r>
            <a:r>
              <a:rPr sz="2400" b="1" dirty="0">
                <a:solidFill>
                  <a:srgbClr val="92D050"/>
                </a:solidFill>
                <a:latin typeface="Courier New"/>
                <a:cs typeface="Courier New"/>
              </a:rPr>
              <a:t>+</a:t>
            </a:r>
            <a:r>
              <a:rPr sz="2400" b="1" spc="-25" dirty="0">
                <a:solidFill>
                  <a:srgbClr val="92D050"/>
                </a:solidFill>
                <a:latin typeface="Courier New"/>
                <a:cs typeface="Courier New"/>
              </a:rPr>
              <a:t> </a:t>
            </a:r>
            <a:r>
              <a:rPr sz="2400" b="1" dirty="0">
                <a:solidFill>
                  <a:srgbClr val="92D050"/>
                </a:solidFill>
                <a:latin typeface="Courier New"/>
                <a:cs typeface="Courier New"/>
              </a:rPr>
              <a:t>2</a:t>
            </a:r>
            <a:r>
              <a:rPr sz="2400" b="1" spc="-5" dirty="0">
                <a:solidFill>
                  <a:srgbClr val="92D050"/>
                </a:solidFill>
                <a:latin typeface="Courier New"/>
                <a:cs typeface="Courier New"/>
              </a:rPr>
              <a:t> </a:t>
            </a:r>
            <a:r>
              <a:rPr sz="2400" b="1" dirty="0">
                <a:solidFill>
                  <a:srgbClr val="92D050"/>
                </a:solidFill>
                <a:latin typeface="Courier New"/>
                <a:cs typeface="Courier New"/>
              </a:rPr>
              <a:t>*</a:t>
            </a:r>
            <a:r>
              <a:rPr sz="2400" b="1" spc="-5" dirty="0">
                <a:solidFill>
                  <a:srgbClr val="92D050"/>
                </a:solidFill>
                <a:latin typeface="Courier New"/>
                <a:cs typeface="Courier New"/>
              </a:rPr>
              <a:t> </a:t>
            </a:r>
            <a:r>
              <a:rPr sz="2400" b="1" dirty="0">
                <a:solidFill>
                  <a:srgbClr val="92D050"/>
                </a:solidFill>
                <a:latin typeface="Courier New"/>
                <a:cs typeface="Courier New"/>
              </a:rPr>
              <a:t>4</a:t>
            </a:r>
            <a:endParaRPr lang="en-US" sz="2400" b="1" dirty="0">
              <a:solidFill>
                <a:srgbClr val="92D050"/>
              </a:solidFill>
              <a:latin typeface="Courier New"/>
              <a:cs typeface="Courier New"/>
            </a:endParaRPr>
          </a:p>
          <a:p>
            <a:pPr marL="0" indent="0">
              <a:lnSpc>
                <a:spcPct val="100000"/>
              </a:lnSpc>
              <a:buNone/>
            </a:pPr>
            <a:r>
              <a:rPr lang="en-GB" sz="2400" b="1" dirty="0">
                <a:solidFill>
                  <a:srgbClr val="92D050"/>
                </a:solidFill>
                <a:latin typeface="Courier New"/>
                <a:cs typeface="Courier New"/>
              </a:rPr>
              <a:t>13</a:t>
            </a:r>
            <a:endParaRPr sz="2500" b="1" dirty="0">
              <a:solidFill>
                <a:srgbClr val="92D050"/>
              </a:solidFill>
              <a:latin typeface="Times New Roman"/>
              <a:cs typeface="Times New Roman"/>
            </a:endParaRPr>
          </a:p>
          <a:p>
            <a:pPr marL="0" indent="0">
              <a:lnSpc>
                <a:spcPct val="100000"/>
              </a:lnSpc>
              <a:buNone/>
            </a:pPr>
            <a:r>
              <a:rPr sz="2400" b="1" spc="-5" dirty="0">
                <a:solidFill>
                  <a:srgbClr val="92D050"/>
                </a:solidFill>
                <a:latin typeface="Courier New"/>
                <a:cs typeface="Courier New"/>
              </a:rPr>
              <a:t>&gt;&gt;</a:t>
            </a:r>
            <a:r>
              <a:rPr sz="2400" b="1" dirty="0">
                <a:solidFill>
                  <a:srgbClr val="92D050"/>
                </a:solidFill>
                <a:latin typeface="Courier New"/>
                <a:cs typeface="Courier New"/>
              </a:rPr>
              <a:t>&gt; </a:t>
            </a:r>
            <a:r>
              <a:rPr sz="2400" b="1" spc="-5" dirty="0">
                <a:solidFill>
                  <a:srgbClr val="92D050"/>
                </a:solidFill>
                <a:latin typeface="Courier New"/>
                <a:cs typeface="Courier New"/>
              </a:rPr>
              <a:t>5.</a:t>
            </a:r>
            <a:r>
              <a:rPr sz="2400" b="1" dirty="0">
                <a:solidFill>
                  <a:srgbClr val="92D050"/>
                </a:solidFill>
                <a:latin typeface="Courier New"/>
                <a:cs typeface="Courier New"/>
              </a:rPr>
              <a:t>0</a:t>
            </a:r>
            <a:r>
              <a:rPr sz="2400" b="1" spc="-25" dirty="0">
                <a:solidFill>
                  <a:srgbClr val="92D050"/>
                </a:solidFill>
                <a:latin typeface="Courier New"/>
                <a:cs typeface="Courier New"/>
              </a:rPr>
              <a:t> </a:t>
            </a:r>
            <a:r>
              <a:rPr sz="2400" b="1" dirty="0">
                <a:solidFill>
                  <a:srgbClr val="92D050"/>
                </a:solidFill>
                <a:latin typeface="Courier New"/>
                <a:cs typeface="Courier New"/>
              </a:rPr>
              <a:t>+</a:t>
            </a:r>
            <a:r>
              <a:rPr sz="2400" b="1" spc="-5" dirty="0">
                <a:solidFill>
                  <a:srgbClr val="92D050"/>
                </a:solidFill>
                <a:latin typeface="Courier New"/>
                <a:cs typeface="Courier New"/>
              </a:rPr>
              <a:t> </a:t>
            </a:r>
            <a:r>
              <a:rPr sz="2400" b="1" dirty="0">
                <a:solidFill>
                  <a:srgbClr val="92D050"/>
                </a:solidFill>
                <a:latin typeface="Courier New"/>
                <a:cs typeface="Courier New"/>
              </a:rPr>
              <a:t>2</a:t>
            </a:r>
            <a:r>
              <a:rPr sz="2400" b="1" spc="-5" dirty="0">
                <a:solidFill>
                  <a:srgbClr val="92D050"/>
                </a:solidFill>
                <a:latin typeface="Courier New"/>
                <a:cs typeface="Courier New"/>
              </a:rPr>
              <a:t> </a:t>
            </a:r>
            <a:r>
              <a:rPr sz="2400" b="1" dirty="0">
                <a:solidFill>
                  <a:srgbClr val="92D050"/>
                </a:solidFill>
                <a:latin typeface="Courier New"/>
                <a:cs typeface="Courier New"/>
              </a:rPr>
              <a:t>*</a:t>
            </a:r>
            <a:r>
              <a:rPr sz="2400" b="1" spc="-5" dirty="0">
                <a:solidFill>
                  <a:srgbClr val="92D050"/>
                </a:solidFill>
                <a:latin typeface="Courier New"/>
                <a:cs typeface="Courier New"/>
              </a:rPr>
              <a:t> </a:t>
            </a:r>
            <a:r>
              <a:rPr sz="2400" b="1" dirty="0">
                <a:solidFill>
                  <a:srgbClr val="92D050"/>
                </a:solidFill>
                <a:latin typeface="Courier New"/>
                <a:cs typeface="Courier New"/>
              </a:rPr>
              <a:t>4</a:t>
            </a:r>
            <a:endParaRPr lang="en-US" sz="2400" b="1" dirty="0">
              <a:solidFill>
                <a:srgbClr val="92D050"/>
              </a:solidFill>
              <a:latin typeface="Courier New"/>
              <a:cs typeface="Courier New"/>
            </a:endParaRPr>
          </a:p>
          <a:p>
            <a:pPr marL="0" indent="0">
              <a:lnSpc>
                <a:spcPct val="100000"/>
              </a:lnSpc>
              <a:buNone/>
            </a:pPr>
            <a:r>
              <a:rPr lang="en-US" sz="2400" b="1" dirty="0">
                <a:solidFill>
                  <a:srgbClr val="92D050"/>
                </a:solidFill>
                <a:latin typeface="Courier New"/>
                <a:cs typeface="Courier New"/>
              </a:rPr>
              <a:t>13.0</a:t>
            </a:r>
            <a:endParaRPr sz="2500" b="1" dirty="0">
              <a:solidFill>
                <a:srgbClr val="92D050"/>
              </a:solidFill>
              <a:latin typeface="Times New Roman"/>
              <a:cs typeface="Times New Roman"/>
            </a:endParaRPr>
          </a:p>
          <a:p>
            <a:pPr marL="0" indent="0">
              <a:lnSpc>
                <a:spcPct val="100000"/>
              </a:lnSpc>
              <a:buNone/>
            </a:pPr>
            <a:r>
              <a:rPr sz="2400" b="1" spc="-5" dirty="0">
                <a:solidFill>
                  <a:srgbClr val="92D050"/>
                </a:solidFill>
                <a:latin typeface="Courier New"/>
                <a:cs typeface="Courier New"/>
              </a:rPr>
              <a:t>&gt;&gt;</a:t>
            </a:r>
            <a:r>
              <a:rPr sz="2400" b="1" dirty="0">
                <a:solidFill>
                  <a:srgbClr val="92D050"/>
                </a:solidFill>
                <a:latin typeface="Courier New"/>
                <a:cs typeface="Courier New"/>
              </a:rPr>
              <a:t>&gt; </a:t>
            </a:r>
            <a:r>
              <a:rPr sz="2400" b="1" spc="-5" dirty="0">
                <a:solidFill>
                  <a:srgbClr val="92D050"/>
                </a:solidFill>
                <a:latin typeface="Courier New"/>
                <a:cs typeface="Courier New"/>
              </a:rPr>
              <a:t>30</a:t>
            </a:r>
            <a:r>
              <a:rPr sz="2400" b="1" spc="-15" dirty="0">
                <a:solidFill>
                  <a:srgbClr val="92D050"/>
                </a:solidFill>
                <a:latin typeface="Courier New"/>
                <a:cs typeface="Courier New"/>
              </a:rPr>
              <a:t>/</a:t>
            </a:r>
            <a:r>
              <a:rPr sz="2400" b="1" dirty="0">
                <a:solidFill>
                  <a:srgbClr val="92D050"/>
                </a:solidFill>
                <a:latin typeface="Courier New"/>
                <a:cs typeface="Courier New"/>
              </a:rPr>
              <a:t>6</a:t>
            </a:r>
            <a:endParaRPr lang="en-US" sz="2400" b="1" dirty="0">
              <a:solidFill>
                <a:srgbClr val="92D050"/>
              </a:solidFill>
              <a:latin typeface="Courier New"/>
              <a:cs typeface="Courier New"/>
            </a:endParaRPr>
          </a:p>
          <a:p>
            <a:pPr marL="0" indent="0">
              <a:lnSpc>
                <a:spcPct val="100000"/>
              </a:lnSpc>
              <a:buNone/>
            </a:pPr>
            <a:r>
              <a:rPr lang="en-GB" sz="2400" b="1" dirty="0">
                <a:solidFill>
                  <a:srgbClr val="92D050"/>
                </a:solidFill>
                <a:latin typeface="Courier New"/>
                <a:cs typeface="Courier New"/>
              </a:rPr>
              <a:t>5.0</a:t>
            </a:r>
            <a:endParaRPr sz="2500" b="1" dirty="0">
              <a:solidFill>
                <a:srgbClr val="92D050"/>
              </a:solidFill>
              <a:latin typeface="Times New Roman"/>
              <a:cs typeface="Times New Roman"/>
            </a:endParaRPr>
          </a:p>
          <a:p>
            <a:pPr marL="0" indent="0">
              <a:lnSpc>
                <a:spcPct val="100000"/>
              </a:lnSpc>
              <a:buNone/>
            </a:pPr>
            <a:r>
              <a:rPr sz="2400" b="1" spc="-5" dirty="0">
                <a:solidFill>
                  <a:srgbClr val="92D050"/>
                </a:solidFill>
                <a:latin typeface="Courier New"/>
                <a:cs typeface="Courier New"/>
              </a:rPr>
              <a:t>&gt;&gt;</a:t>
            </a:r>
            <a:r>
              <a:rPr sz="2400" b="1" dirty="0">
                <a:solidFill>
                  <a:srgbClr val="92D050"/>
                </a:solidFill>
                <a:latin typeface="Courier New"/>
                <a:cs typeface="Courier New"/>
              </a:rPr>
              <a:t>&gt; </a:t>
            </a:r>
            <a:r>
              <a:rPr sz="2400" b="1" spc="-5" dirty="0">
                <a:solidFill>
                  <a:srgbClr val="92D050"/>
                </a:solidFill>
                <a:latin typeface="Courier New"/>
                <a:cs typeface="Courier New"/>
              </a:rPr>
              <a:t>30</a:t>
            </a:r>
            <a:r>
              <a:rPr sz="2400" b="1" spc="-15" dirty="0">
                <a:solidFill>
                  <a:srgbClr val="92D050"/>
                </a:solidFill>
                <a:latin typeface="Courier New"/>
                <a:cs typeface="Courier New"/>
              </a:rPr>
              <a:t>//</a:t>
            </a:r>
            <a:r>
              <a:rPr sz="2400" b="1" dirty="0">
                <a:solidFill>
                  <a:srgbClr val="92D050"/>
                </a:solidFill>
                <a:latin typeface="Courier New"/>
                <a:cs typeface="Courier New"/>
              </a:rPr>
              <a:t>6</a:t>
            </a:r>
            <a:endParaRPr lang="en-US" sz="2400" b="1" dirty="0">
              <a:solidFill>
                <a:srgbClr val="92D050"/>
              </a:solidFill>
              <a:latin typeface="Courier New"/>
              <a:cs typeface="Courier New"/>
            </a:endParaRPr>
          </a:p>
          <a:p>
            <a:pPr marL="0" indent="0">
              <a:lnSpc>
                <a:spcPct val="100000"/>
              </a:lnSpc>
              <a:buNone/>
            </a:pPr>
            <a:r>
              <a:rPr lang="en-GB" sz="2400" b="1" dirty="0">
                <a:solidFill>
                  <a:srgbClr val="92D050"/>
                </a:solidFill>
                <a:latin typeface="Courier New"/>
                <a:cs typeface="Courier New"/>
              </a:rPr>
              <a:t>5</a:t>
            </a:r>
            <a:endParaRPr sz="2400" b="1" dirty="0">
              <a:solidFill>
                <a:srgbClr val="92D050"/>
              </a:solidFill>
              <a:latin typeface="Courier New"/>
              <a:cs typeface="Courier New"/>
            </a:endParaRPr>
          </a:p>
        </p:txBody>
      </p:sp>
    </p:spTree>
    <p:extLst>
      <p:ext uri="{BB962C8B-B14F-4D97-AF65-F5344CB8AC3E}">
        <p14:creationId xmlns:p14="http://schemas.microsoft.com/office/powerpoint/2010/main" val="3664657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Type: str (pronounced string)</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lstStyle/>
          <a:p>
            <a:pPr marL="469900" marR="894715" indent="-457200">
              <a:lnSpc>
                <a:spcPct val="100000"/>
              </a:lnSpc>
              <a:buFont typeface="Arial"/>
              <a:buChar char="•"/>
              <a:tabLst>
                <a:tab pos="470534" algn="l"/>
              </a:tabLst>
            </a:pPr>
            <a:r>
              <a:rPr lang="en-CA" i="1" dirty="0">
                <a:latin typeface="Segoe UI" panose="020B0502040204020203" pitchFamily="34" charset="0"/>
                <a:cs typeface="Segoe UI" panose="020B0502040204020203" pitchFamily="34" charset="0"/>
              </a:rPr>
              <a:t>str:</a:t>
            </a:r>
            <a:r>
              <a:rPr lang="en-CA" i="1"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string</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a se</a:t>
            </a:r>
            <a:r>
              <a:rPr lang="en-CA" spc="-15" dirty="0">
                <a:latin typeface="Segoe UI" panose="020B0502040204020203" pitchFamily="34" charset="0"/>
                <a:cs typeface="Segoe UI" panose="020B0502040204020203" pitchFamily="34" charset="0"/>
              </a:rPr>
              <a:t>q</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nce</a:t>
            </a:r>
            <a:r>
              <a:rPr lang="en-CA" spc="-3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of charact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rs</a:t>
            </a:r>
          </a:p>
          <a:p>
            <a:pPr marL="469900" marR="5080" indent="-457200">
              <a:lnSpc>
                <a:spcPct val="100000"/>
              </a:lnSpc>
              <a:spcBef>
                <a:spcPts val="1800"/>
              </a:spcBef>
              <a:buFont typeface="Arial"/>
              <a:buChar char="•"/>
              <a:tabLst>
                <a:tab pos="470534" algn="l"/>
              </a:tabLst>
            </a:pPr>
            <a:r>
              <a:rPr lang="en-CA" dirty="0">
                <a:latin typeface="Segoe UI" panose="020B0502040204020203" pitchFamily="34" charset="0"/>
                <a:cs typeface="Segoe UI" panose="020B0502040204020203" pitchFamily="34" charset="0"/>
              </a:rPr>
              <a:t>Start</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n</a:t>
            </a:r>
            <a:r>
              <a:rPr lang="en-CA" dirty="0">
                <a:latin typeface="Segoe UI" panose="020B0502040204020203" pitchFamily="34" charset="0"/>
                <a:cs typeface="Segoe UI" panose="020B0502040204020203" pitchFamily="34" charset="0"/>
              </a:rPr>
              <a:t>d </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nd</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with</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sin</a:t>
            </a:r>
            <a:r>
              <a:rPr lang="en-CA" spc="-10" dirty="0">
                <a:latin typeface="Segoe UI" panose="020B0502040204020203" pitchFamily="34" charset="0"/>
                <a:cs typeface="Segoe UI" panose="020B0502040204020203" pitchFamily="34" charset="0"/>
              </a:rPr>
              <a:t>g</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or d</a:t>
            </a:r>
            <a:r>
              <a:rPr lang="en-CA" spc="-1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p>
          <a:p>
            <a:pPr marL="927100">
              <a:lnSpc>
                <a:spcPct val="100000"/>
              </a:lnSpc>
              <a:spcBef>
                <a:spcPts val="1800"/>
              </a:spcBef>
            </a:pPr>
            <a:r>
              <a:rPr lang="en-CA" dirty="0">
                <a:latin typeface="Segoe UI" panose="020B0502040204020203" pitchFamily="34" charset="0"/>
                <a:cs typeface="Segoe UI" panose="020B0502040204020203" pitchFamily="34" charset="0"/>
              </a:rPr>
              <a:t>ex.</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'h</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ll</a:t>
            </a:r>
            <a:r>
              <a:rPr lang="en-CA" spc="-15"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 "Wh</a:t>
            </a:r>
            <a:r>
              <a:rPr lang="en-CA" spc="-20" dirty="0">
                <a:latin typeface="Segoe UI" panose="020B0502040204020203" pitchFamily="34" charset="0"/>
                <a:cs typeface="Segoe UI" panose="020B0502040204020203" pitchFamily="34" charset="0"/>
              </a:rPr>
              <a:t>a</a:t>
            </a:r>
            <a:r>
              <a:rPr lang="en-CA"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10</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(2</a:t>
            </a:r>
            <a:r>
              <a:rPr lang="en-CA" spc="-3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+ 9)?”</a:t>
            </a:r>
          </a:p>
          <a:p>
            <a:pPr marL="927100">
              <a:lnSpc>
                <a:spcPct val="100000"/>
              </a:lnSpc>
              <a:spcBef>
                <a:spcPts val="1800"/>
              </a:spcBef>
            </a:pPr>
            <a:r>
              <a:rPr lang="en-CA" dirty="0">
                <a:latin typeface="Segoe UI" panose="020B0502040204020203" pitchFamily="34" charset="0"/>
                <a:cs typeface="Segoe UI" panose="020B0502040204020203" pitchFamily="34" charset="0"/>
              </a:rPr>
              <a:t>Just like writing in English, the quote type must match (i.e. 2 singles or 2 doubles, not 1 of each)</a:t>
            </a: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4098" name="Picture 2" descr="Meme Creator - Funny What if i told you There is a third type of variable  Meme Generator at MemeCreator.org!">
            <a:extLst>
              <a:ext uri="{FF2B5EF4-FFF2-40B4-BE49-F238E27FC236}">
                <a16:creationId xmlns:a16="http://schemas.microsoft.com/office/drawing/2014/main" id="{19CD2604-1FE5-114E-AC76-25A009FB1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859" y="727514"/>
            <a:ext cx="3136323" cy="189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10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5FEB-A047-C848-B374-A71A608FC24D}"/>
              </a:ext>
            </a:extLst>
          </p:cNvPr>
          <p:cNvSpPr>
            <a:spLocks noGrp="1"/>
          </p:cNvSpPr>
          <p:nvPr>
            <p:ph type="title"/>
          </p:nvPr>
        </p:nvSpPr>
        <p:spPr/>
        <p:txBody>
          <a:bodyPr>
            <a:normAutofit fontScale="90000"/>
          </a:bodyPr>
          <a:lstStyle/>
          <a:p>
            <a:r>
              <a:rPr lang="en-US" dirty="0"/>
              <a:t>String Type Examples</a:t>
            </a:r>
          </a:p>
        </p:txBody>
      </p:sp>
      <p:sp>
        <p:nvSpPr>
          <p:cNvPr id="3" name="Content Placeholder 2">
            <a:extLst>
              <a:ext uri="{FF2B5EF4-FFF2-40B4-BE49-F238E27FC236}">
                <a16:creationId xmlns:a16="http://schemas.microsoft.com/office/drawing/2014/main" id="{6DDD810A-BD3E-8842-8402-30662C9806DE}"/>
              </a:ext>
            </a:extLst>
          </p:cNvPr>
          <p:cNvSpPr>
            <a:spLocks noGrp="1"/>
          </p:cNvSpPr>
          <p:nvPr>
            <p:ph idx="1"/>
          </p:nvPr>
        </p:nvSpPr>
        <p:spPr/>
        <p:txBody>
          <a:bodyPr/>
          <a:lstStyle/>
          <a:p>
            <a:pPr marL="0" indent="0">
              <a:lnSpc>
                <a:spcPct val="100000"/>
              </a:lnSpc>
              <a:buNone/>
            </a:pPr>
            <a:r>
              <a:rPr lang="en-CA" spc="-5" dirty="0">
                <a:solidFill>
                  <a:srgbClr val="92D050"/>
                </a:solidFill>
                <a:latin typeface="Courier New"/>
                <a:cs typeface="Courier New"/>
              </a:rPr>
              <a:t>&gt;&gt;</a:t>
            </a:r>
            <a:r>
              <a:rPr lang="en-CA" dirty="0">
                <a:solidFill>
                  <a:srgbClr val="92D050"/>
                </a:solidFill>
                <a:latin typeface="Courier New"/>
                <a:cs typeface="Courier New"/>
              </a:rPr>
              <a:t>&gt; ‘how are you?’</a:t>
            </a:r>
          </a:p>
          <a:p>
            <a:pPr>
              <a:lnSpc>
                <a:spcPct val="100000"/>
              </a:lnSpc>
              <a:spcBef>
                <a:spcPts val="5"/>
              </a:spcBef>
            </a:pPr>
            <a:endParaRPr lang="en-CA" sz="3200" dirty="0">
              <a:solidFill>
                <a:srgbClr val="92D050"/>
              </a:solidFill>
              <a:latin typeface="Times New Roman"/>
              <a:cs typeface="Times New Roman"/>
            </a:endParaRPr>
          </a:p>
          <a:p>
            <a:pPr marL="0" indent="0">
              <a:lnSpc>
                <a:spcPct val="100000"/>
              </a:lnSpc>
              <a:buNone/>
            </a:pPr>
            <a:r>
              <a:rPr lang="en-CA" spc="-5" dirty="0">
                <a:solidFill>
                  <a:srgbClr val="92D050"/>
                </a:solidFill>
                <a:latin typeface="Courier New"/>
                <a:cs typeface="Courier New"/>
              </a:rPr>
              <a:t>&gt;&gt;</a:t>
            </a:r>
            <a:r>
              <a:rPr lang="en-CA" dirty="0">
                <a:solidFill>
                  <a:srgbClr val="92D050"/>
                </a:solidFill>
                <a:latin typeface="Courier New"/>
                <a:cs typeface="Courier New"/>
              </a:rPr>
              <a:t>&gt; </a:t>
            </a:r>
            <a:r>
              <a:rPr lang="en-CA" spc="-5" dirty="0">
                <a:solidFill>
                  <a:srgbClr val="92D050"/>
                </a:solidFill>
                <a:latin typeface="Courier New"/>
                <a:cs typeface="Courier New"/>
              </a:rPr>
              <a:t>“short- and long-term”</a:t>
            </a:r>
            <a:endParaRPr lang="en-CA" dirty="0">
              <a:solidFill>
                <a:srgbClr val="92D050"/>
              </a:solidFill>
              <a:latin typeface="Courier New"/>
              <a:cs typeface="Courier New"/>
            </a:endParaRPr>
          </a:p>
          <a:p>
            <a:pPr>
              <a:lnSpc>
                <a:spcPct val="100000"/>
              </a:lnSpc>
              <a:spcBef>
                <a:spcPts val="7"/>
              </a:spcBef>
            </a:pPr>
            <a:endParaRPr lang="en-CA" sz="3200" dirty="0">
              <a:solidFill>
                <a:srgbClr val="92D050"/>
              </a:solidFill>
              <a:latin typeface="Times New Roman"/>
              <a:cs typeface="Times New Roman"/>
            </a:endParaRPr>
          </a:p>
          <a:p>
            <a:pPr marL="0" indent="0">
              <a:lnSpc>
                <a:spcPct val="100000"/>
              </a:lnSpc>
              <a:buNone/>
            </a:pPr>
            <a:r>
              <a:rPr lang="en-CA" spc="-5" dirty="0">
                <a:solidFill>
                  <a:srgbClr val="92D050"/>
                </a:solidFill>
                <a:latin typeface="Courier New"/>
                <a:cs typeface="Courier New"/>
              </a:rPr>
              <a:t>&gt;&gt;</a:t>
            </a:r>
            <a:r>
              <a:rPr lang="en-CA" dirty="0">
                <a:solidFill>
                  <a:srgbClr val="92D050"/>
                </a:solidFill>
                <a:latin typeface="Courier New"/>
                <a:cs typeface="Courier New"/>
              </a:rPr>
              <a:t>&gt; </a:t>
            </a:r>
            <a:r>
              <a:rPr lang="en-CA" spc="-5" dirty="0">
                <a:solidFill>
                  <a:srgbClr val="92D050"/>
                </a:solidFill>
                <a:latin typeface="Courier New"/>
                <a:cs typeface="Courier New"/>
              </a:rPr>
              <a:t>‘“APS106” is already my favourite course’</a:t>
            </a:r>
            <a:endParaRPr lang="en-CA" dirty="0">
              <a:solidFill>
                <a:srgbClr val="92D050"/>
              </a:solidFill>
              <a:latin typeface="Courier New"/>
              <a:cs typeface="Courier New"/>
            </a:endParaRPr>
          </a:p>
          <a:p>
            <a:pPr>
              <a:lnSpc>
                <a:spcPct val="100000"/>
              </a:lnSpc>
              <a:spcBef>
                <a:spcPts val="5"/>
              </a:spcBef>
            </a:pPr>
            <a:endParaRPr lang="en-CA" sz="3200" dirty="0">
              <a:solidFill>
                <a:srgbClr val="92D050"/>
              </a:solidFill>
              <a:latin typeface="Times New Roman"/>
              <a:cs typeface="Times New Roman"/>
            </a:endParaRPr>
          </a:p>
          <a:p>
            <a:pPr marL="0" indent="0">
              <a:lnSpc>
                <a:spcPct val="100000"/>
              </a:lnSpc>
              <a:buNone/>
            </a:pPr>
            <a:r>
              <a:rPr lang="en-CA" spc="-5" dirty="0">
                <a:solidFill>
                  <a:srgbClr val="92D050"/>
                </a:solidFill>
                <a:latin typeface="Courier New"/>
                <a:cs typeface="Courier New"/>
              </a:rPr>
              <a:t>&gt;&gt;</a:t>
            </a:r>
            <a:r>
              <a:rPr lang="en-CA" dirty="0">
                <a:solidFill>
                  <a:srgbClr val="92D050"/>
                </a:solidFill>
                <a:latin typeface="Courier New"/>
                <a:cs typeface="Courier New"/>
              </a:rPr>
              <a:t>&gt; </a:t>
            </a:r>
            <a:r>
              <a:rPr lang="en-CA" spc="-5" dirty="0">
                <a:solidFill>
                  <a:srgbClr val="92D050"/>
                </a:solidFill>
                <a:latin typeface="Courier New"/>
                <a:cs typeface="Courier New"/>
              </a:rPr>
              <a:t>“APS106 stinks’</a:t>
            </a:r>
          </a:p>
          <a:p>
            <a:pPr marL="0" indent="0">
              <a:lnSpc>
                <a:spcPct val="100000"/>
              </a:lnSpc>
              <a:buNone/>
            </a:pPr>
            <a:r>
              <a:rPr lang="en-CA" dirty="0" err="1">
                <a:solidFill>
                  <a:srgbClr val="FF0000"/>
                </a:solidFill>
              </a:rPr>
              <a:t>SyntaxError</a:t>
            </a:r>
            <a:endParaRPr lang="en-CA" dirty="0">
              <a:solidFill>
                <a:srgbClr val="FF0000"/>
              </a:solidFill>
              <a:latin typeface="Courier New"/>
              <a:cs typeface="Courier New"/>
            </a:endParaRPr>
          </a:p>
          <a:p>
            <a:endParaRPr lang="en-US" dirty="0"/>
          </a:p>
        </p:txBody>
      </p:sp>
    </p:spTree>
    <p:extLst>
      <p:ext uri="{BB962C8B-B14F-4D97-AF65-F5344CB8AC3E}">
        <p14:creationId xmlns:p14="http://schemas.microsoft.com/office/powerpoint/2010/main" val="183018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More data types?!</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normAutofit fontScale="85000" lnSpcReduction="20000"/>
          </a:bodyPr>
          <a:lstStyle/>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You can get the data type of any object by using the type() function</a:t>
            </a:r>
          </a:p>
          <a:p>
            <a:pPr marL="12700" marR="894715" indent="0">
              <a:lnSpc>
                <a:spcPct val="100000"/>
              </a:lnSpc>
              <a:buNone/>
              <a:tabLst>
                <a:tab pos="470534" algn="l"/>
              </a:tabLst>
            </a:pPr>
            <a:r>
              <a:rPr lang="en-CA" b="1" dirty="0">
                <a:solidFill>
                  <a:srgbClr val="92D050"/>
                </a:solidFill>
                <a:latin typeface="Courier New" panose="02070309020205020404" pitchFamily="49" charset="0"/>
                <a:cs typeface="Courier New" panose="02070309020205020404" pitchFamily="49" charset="0"/>
              </a:rPr>
              <a:t>&gt;&gt;&gt; x = 5</a:t>
            </a:r>
          </a:p>
          <a:p>
            <a:pPr marL="12700" marR="894715" indent="0">
              <a:lnSpc>
                <a:spcPct val="100000"/>
              </a:lnSpc>
              <a:buNone/>
              <a:tabLst>
                <a:tab pos="470534" algn="l"/>
              </a:tabLst>
            </a:pPr>
            <a:r>
              <a:rPr lang="en-CA" b="1" dirty="0">
                <a:solidFill>
                  <a:srgbClr val="92D050"/>
                </a:solidFill>
                <a:latin typeface="Courier New" panose="02070309020205020404" pitchFamily="49" charset="0"/>
                <a:cs typeface="Courier New" panose="02070309020205020404" pitchFamily="49" charset="0"/>
              </a:rPr>
              <a:t>&gt;&gt;&gt; print(type(x))</a:t>
            </a:r>
          </a:p>
          <a:p>
            <a:pPr marL="12700" marR="894715" indent="0">
              <a:lnSpc>
                <a:spcPct val="100000"/>
              </a:lnSpc>
              <a:buNone/>
              <a:tabLst>
                <a:tab pos="470534" algn="l"/>
              </a:tabLst>
            </a:pPr>
            <a:r>
              <a:rPr lang="en-CA" b="1" dirty="0">
                <a:solidFill>
                  <a:srgbClr val="92D050"/>
                </a:solidFill>
                <a:latin typeface="Courier New" panose="02070309020205020404" pitchFamily="49" charset="0"/>
                <a:cs typeface="Courier New" panose="02070309020205020404" pitchFamily="49" charset="0"/>
              </a:rPr>
              <a:t>&lt;class ‘int’&gt;</a:t>
            </a:r>
          </a:p>
          <a:p>
            <a:pPr marL="12700" marR="894715" indent="0">
              <a:lnSpc>
                <a:spcPct val="100000"/>
              </a:lnSpc>
              <a:buNone/>
              <a:tabLst>
                <a:tab pos="470534" algn="l"/>
              </a:tabLst>
            </a:pPr>
            <a:endParaRPr lang="en-CA" dirty="0">
              <a:solidFill>
                <a:srgbClr val="00B050"/>
              </a:solidFill>
              <a:latin typeface="Segoe UI" panose="020B0502040204020203" pitchFamily="34" charset="0"/>
              <a:cs typeface="Segoe UI" panose="020B0502040204020203" pitchFamily="34" charset="0"/>
            </a:endParaRPr>
          </a:p>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Other Python data types:</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List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Tuple</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Dictionary</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Set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Boolean</a:t>
            </a:r>
          </a:p>
          <a:p>
            <a:pPr marL="12700" marR="894715" indent="0">
              <a:lnSpc>
                <a:spcPct val="100000"/>
              </a:lnSpc>
              <a:buNone/>
              <a:tabLst>
                <a:tab pos="470534" algn="l"/>
              </a:tabLst>
            </a:pPr>
            <a:r>
              <a:rPr lang="en-CA" i="1" dirty="0">
                <a:latin typeface="Segoe UI" panose="020B0502040204020203" pitchFamily="34" charset="0"/>
                <a:cs typeface="Segoe UI" panose="020B0502040204020203" pitchFamily="34" charset="0"/>
              </a:rPr>
              <a:t>BUT we will worry about these later…</a:t>
            </a:r>
          </a:p>
          <a:p>
            <a:pPr marL="927100" marR="894715" lvl="1" indent="-457200">
              <a:lnSpc>
                <a:spcPct val="100000"/>
              </a:lnSpc>
              <a:buFont typeface="Arial"/>
              <a:buChar char="•"/>
              <a:tabLst>
                <a:tab pos="470534" algn="l"/>
              </a:tabLst>
            </a:pPr>
            <a:endParaRPr lang="en-CA" dirty="0">
              <a:latin typeface="Segoe UI" panose="020B0502040204020203" pitchFamily="34" charset="0"/>
              <a:cs typeface="Segoe UI" panose="020B0502040204020203" pitchFamily="34" charset="0"/>
            </a:endParaRP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7170" name="Picture 2" descr="Data Types - Georgio Alien Expert | Meme Generator">
            <a:extLst>
              <a:ext uri="{FF2B5EF4-FFF2-40B4-BE49-F238E27FC236}">
                <a16:creationId xmlns:a16="http://schemas.microsoft.com/office/drawing/2014/main" id="{3DE01732-FDDD-F743-9D19-26D35CFC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564" y="2576488"/>
            <a:ext cx="3810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98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t>
            </a:r>
            <a:r>
              <a:rPr lang="en-US" dirty="0" err="1"/>
              <a:t>int”s</a:t>
            </a:r>
            <a:r>
              <a:rPr lang="en-US" dirty="0"/>
              <a:t> vs “</a:t>
            </a:r>
            <a:r>
              <a:rPr lang="en-US" dirty="0" err="1"/>
              <a:t>float”s</a:t>
            </a:r>
            <a:endParaRPr lang="en-US" dirty="0"/>
          </a:p>
          <a:p>
            <a:pPr lvl="1"/>
            <a:r>
              <a:rPr lang="en-US" dirty="0"/>
              <a:t>The ”str” type</a:t>
            </a:r>
          </a:p>
          <a:p>
            <a:pPr lvl="1"/>
            <a:r>
              <a:rPr lang="en-US" dirty="0"/>
              <a:t>Using types and variables in expressions</a:t>
            </a:r>
          </a:p>
          <a:p>
            <a:pPr lvl="1"/>
            <a:r>
              <a:rPr lang="en-US" dirty="0"/>
              <a:t>Combining our type knowledge with some arithmetic operations</a:t>
            </a:r>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Different Types of Variables</a:t>
            </a:r>
          </a:p>
        </p:txBody>
      </p:sp>
    </p:spTree>
    <p:extLst>
      <p:ext uri="{BB962C8B-B14F-4D97-AF65-F5344CB8AC3E}">
        <p14:creationId xmlns:p14="http://schemas.microsoft.com/office/powerpoint/2010/main" val="1965838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3356-1837-B549-8B27-18D84A82425E}"/>
              </a:ext>
            </a:extLst>
          </p:cNvPr>
          <p:cNvSpPr>
            <a:spLocks noGrp="1"/>
          </p:cNvSpPr>
          <p:nvPr>
            <p:ph type="title"/>
          </p:nvPr>
        </p:nvSpPr>
        <p:spPr/>
        <p:txBody>
          <a:bodyPr>
            <a:normAutofit fontScale="90000"/>
          </a:bodyPr>
          <a:lstStyle/>
          <a:p>
            <a:r>
              <a:rPr lang="en-US" dirty="0"/>
              <a:t>Augmented Assignment Operations</a:t>
            </a:r>
          </a:p>
        </p:txBody>
      </p:sp>
      <p:graphicFrame>
        <p:nvGraphicFramePr>
          <p:cNvPr id="4" name="object 4">
            <a:extLst>
              <a:ext uri="{FF2B5EF4-FFF2-40B4-BE49-F238E27FC236}">
                <a16:creationId xmlns:a16="http://schemas.microsoft.com/office/drawing/2014/main" id="{816C40B8-3FC5-3143-ABC9-651255C54C75}"/>
              </a:ext>
            </a:extLst>
          </p:cNvPr>
          <p:cNvGraphicFramePr>
            <a:graphicFrameLocks noGrp="1"/>
          </p:cNvGraphicFramePr>
          <p:nvPr>
            <p:ph idx="1"/>
            <p:extLst>
              <p:ext uri="{D42A27DB-BD31-4B8C-83A1-F6EECF244321}">
                <p14:modId xmlns:p14="http://schemas.microsoft.com/office/powerpoint/2010/main" val="329371495"/>
              </p:ext>
            </p:extLst>
          </p:nvPr>
        </p:nvGraphicFramePr>
        <p:xfrm>
          <a:off x="339436" y="1555461"/>
          <a:ext cx="7536873" cy="4939751"/>
        </p:xfrm>
        <a:graphic>
          <a:graphicData uri="http://schemas.openxmlformats.org/drawingml/2006/table">
            <a:tbl>
              <a:tblPr firstRow="1" bandRow="1">
                <a:tableStyleId>{2D5ABB26-0587-4C30-8999-92F81FD0307C}</a:tableStyleId>
              </a:tblPr>
              <a:tblGrid>
                <a:gridCol w="1289252">
                  <a:extLst>
                    <a:ext uri="{9D8B030D-6E8A-4147-A177-3AD203B41FA5}">
                      <a16:colId xmlns:a16="http://schemas.microsoft.com/office/drawing/2014/main" val="20000"/>
                    </a:ext>
                  </a:extLst>
                </a:gridCol>
                <a:gridCol w="1517628">
                  <a:extLst>
                    <a:ext uri="{9D8B030D-6E8A-4147-A177-3AD203B41FA5}">
                      <a16:colId xmlns:a16="http://schemas.microsoft.com/office/drawing/2014/main" val="20001"/>
                    </a:ext>
                  </a:extLst>
                </a:gridCol>
                <a:gridCol w="2365072">
                  <a:extLst>
                    <a:ext uri="{9D8B030D-6E8A-4147-A177-3AD203B41FA5}">
                      <a16:colId xmlns:a16="http://schemas.microsoft.com/office/drawing/2014/main" val="20002"/>
                    </a:ext>
                  </a:extLst>
                </a:gridCol>
                <a:gridCol w="2364921">
                  <a:extLst>
                    <a:ext uri="{9D8B030D-6E8A-4147-A177-3AD203B41FA5}">
                      <a16:colId xmlns:a16="http://schemas.microsoft.com/office/drawing/2014/main" val="20003"/>
                    </a:ext>
                  </a:extLst>
                </a:gridCol>
              </a:tblGrid>
              <a:tr h="425450">
                <a:tc>
                  <a:txBody>
                    <a:bodyPr/>
                    <a:lstStyle/>
                    <a:p>
                      <a:pPr marL="69215">
                        <a:lnSpc>
                          <a:spcPct val="100000"/>
                        </a:lnSpc>
                      </a:pPr>
                      <a:r>
                        <a:rPr sz="1700" b="1" dirty="0">
                          <a:solidFill>
                            <a:schemeClr val="accent3"/>
                          </a:solidFill>
                          <a:latin typeface="Segoe UI" panose="020B0502040204020203" pitchFamily="34" charset="0"/>
                          <a:cs typeface="Segoe UI" panose="020B0502040204020203" pitchFamily="34" charset="0"/>
                        </a:rPr>
                        <a:t>Opera</a:t>
                      </a:r>
                      <a:r>
                        <a:rPr sz="1700" b="1" spc="-15" dirty="0">
                          <a:solidFill>
                            <a:schemeClr val="accent3"/>
                          </a:solidFill>
                          <a:latin typeface="Segoe UI" panose="020B0502040204020203" pitchFamily="34" charset="0"/>
                          <a:cs typeface="Segoe UI" panose="020B0502040204020203" pitchFamily="34" charset="0"/>
                        </a:rPr>
                        <a:t>t</a:t>
                      </a:r>
                      <a:r>
                        <a:rPr sz="1700" b="1" dirty="0">
                          <a:solidFill>
                            <a:schemeClr val="accent3"/>
                          </a:solidFill>
                          <a:latin typeface="Segoe UI" panose="020B0502040204020203" pitchFamily="34" charset="0"/>
                          <a:cs typeface="Segoe UI" panose="020B0502040204020203" pitchFamily="34" charset="0"/>
                        </a:rPr>
                        <a:t>or</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chemeClr val="accent3"/>
                          </a:solidFill>
                          <a:latin typeface="Segoe UI" panose="020B0502040204020203" pitchFamily="34" charset="0"/>
                          <a:cs typeface="Segoe UI" panose="020B0502040204020203" pitchFamily="34" charset="0"/>
                        </a:rPr>
                        <a:t>Expres</a:t>
                      </a:r>
                      <a:r>
                        <a:rPr sz="1700" b="1" spc="-10" dirty="0">
                          <a:solidFill>
                            <a:schemeClr val="accent3"/>
                          </a:solidFill>
                          <a:latin typeface="Segoe UI" panose="020B0502040204020203" pitchFamily="34" charset="0"/>
                          <a:cs typeface="Segoe UI" panose="020B0502040204020203" pitchFamily="34" charset="0"/>
                        </a:rPr>
                        <a:t>si</a:t>
                      </a:r>
                      <a:r>
                        <a:rPr sz="1700" b="1" dirty="0">
                          <a:solidFill>
                            <a:schemeClr val="accent3"/>
                          </a:solidFill>
                          <a:latin typeface="Segoe UI" panose="020B0502040204020203" pitchFamily="34" charset="0"/>
                          <a:cs typeface="Segoe UI" panose="020B0502040204020203" pitchFamily="34" charset="0"/>
                        </a:rPr>
                        <a:t>on</a:t>
                      </a:r>
                      <a:endParaRPr sz="17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47625">
                        <a:lnSpc>
                          <a:spcPct val="100000"/>
                        </a:lnSpc>
                      </a:pPr>
                      <a:r>
                        <a:rPr sz="1700" b="1" dirty="0">
                          <a:solidFill>
                            <a:srgbClr val="FFFFFF"/>
                          </a:solidFill>
                          <a:latin typeface="Segoe UI" panose="020B0502040204020203" pitchFamily="34" charset="0"/>
                          <a:cs typeface="Segoe UI" panose="020B0502040204020203" pitchFamily="34" charset="0"/>
                        </a:rPr>
                        <a:t>Iden</a:t>
                      </a:r>
                      <a:r>
                        <a:rPr sz="1700" b="1" spc="-15" dirty="0">
                          <a:solidFill>
                            <a:srgbClr val="FFFFFF"/>
                          </a:solidFill>
                          <a:latin typeface="Segoe UI" panose="020B0502040204020203" pitchFamily="34" charset="0"/>
                          <a:cs typeface="Segoe UI" panose="020B0502040204020203" pitchFamily="34" charset="0"/>
                        </a:rPr>
                        <a:t>t</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cal</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Expres</a:t>
                      </a:r>
                      <a:r>
                        <a:rPr sz="1700" b="1" spc="-10" dirty="0">
                          <a:solidFill>
                            <a:srgbClr val="FFFFFF"/>
                          </a:solidFill>
                          <a:latin typeface="Segoe UI" panose="020B0502040204020203" pitchFamily="34" charset="0"/>
                          <a:cs typeface="Segoe UI" panose="020B0502040204020203" pitchFamily="34" charset="0"/>
                        </a:rPr>
                        <a:t>si</a:t>
                      </a:r>
                      <a:r>
                        <a:rPr sz="1700" b="1" dirty="0">
                          <a:solidFill>
                            <a:srgbClr val="FFFFFF"/>
                          </a:solidFill>
                          <a:latin typeface="Segoe UI" panose="020B0502040204020203" pitchFamily="34" charset="0"/>
                          <a:cs typeface="Segoe UI" panose="020B0502040204020203" pitchFamily="34" charset="0"/>
                        </a:rPr>
                        <a:t>on</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Engl</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sh descr</a:t>
                      </a:r>
                      <a:r>
                        <a:rPr sz="1700" b="1" spc="-15"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p</a:t>
                      </a:r>
                      <a:r>
                        <a:rPr sz="1700" b="1" spc="-10" dirty="0">
                          <a:solidFill>
                            <a:srgbClr val="FFFFFF"/>
                          </a:solidFill>
                          <a:latin typeface="Segoe UI" panose="020B0502040204020203" pitchFamily="34" charset="0"/>
                          <a:cs typeface="Segoe UI" panose="020B0502040204020203" pitchFamily="34" charset="0"/>
                        </a:rPr>
                        <a:t>ti</a:t>
                      </a:r>
                      <a:r>
                        <a:rPr sz="1700" b="1" dirty="0">
                          <a:solidFill>
                            <a:srgbClr val="FFFFFF"/>
                          </a:solidFill>
                          <a:latin typeface="Segoe UI" panose="020B0502040204020203" pitchFamily="34" charset="0"/>
                          <a:cs typeface="Segoe UI" panose="020B0502040204020203" pitchFamily="34" charset="0"/>
                        </a:rPr>
                        <a:t>on</a:t>
                      </a:r>
                      <a:endParaRPr sz="17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0"/>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1"/>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r>
                        <a:rPr sz="1500" b="1" dirty="0">
                          <a:solidFill>
                            <a:schemeClr val="accent3"/>
                          </a:solidFill>
                          <a:latin typeface="Segoe UI" panose="020B0502040204020203" pitchFamily="34" charset="0"/>
                          <a:cs typeface="Segoe UI" panose="020B0502040204020203" pitchFamily="34" charset="0"/>
                        </a:rPr>
                        <a:t>=</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2"/>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14</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3"/>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f</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rs</a:t>
                      </a:r>
                      <a:r>
                        <a:rPr sz="1700" b="1" spc="-30"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 3</a:t>
                      </a:r>
                      <a:r>
                        <a:rPr sz="1700" b="1" spc="5" dirty="0">
                          <a:solidFill>
                            <a:srgbClr val="FFFFFF"/>
                          </a:solidFill>
                          <a:latin typeface="Segoe UI" panose="020B0502040204020203" pitchFamily="34" charset="0"/>
                          <a:cs typeface="Segoe UI" panose="020B0502040204020203" pitchFamily="34" charset="0"/>
                        </a:rPr>
                        <a:t>.</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4"/>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3</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5"/>
                  </a:ext>
                </a:extLst>
              </a:tr>
              <a:tr h="644867">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6"/>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49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7"/>
                  </a:ext>
                </a:extLst>
              </a:tr>
            </a:tbl>
          </a:graphicData>
        </a:graphic>
      </p:graphicFrame>
      <p:sp>
        <p:nvSpPr>
          <p:cNvPr id="5" name="Rectangle: Rounded Corners 5">
            <a:extLst>
              <a:ext uri="{FF2B5EF4-FFF2-40B4-BE49-F238E27FC236}">
                <a16:creationId xmlns:a16="http://schemas.microsoft.com/office/drawing/2014/main" id="{55DA01F9-9411-764A-A451-144F1DD7BE71}"/>
              </a:ext>
            </a:extLst>
          </p:cNvPr>
          <p:cNvSpPr/>
          <p:nvPr/>
        </p:nvSpPr>
        <p:spPr>
          <a:xfrm>
            <a:off x="8079751" y="2076447"/>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Augmented Assignment Operators</a:t>
            </a:r>
          </a:p>
        </p:txBody>
      </p:sp>
    </p:spTree>
    <p:extLst>
      <p:ext uri="{BB962C8B-B14F-4D97-AF65-F5344CB8AC3E}">
        <p14:creationId xmlns:p14="http://schemas.microsoft.com/office/powerpoint/2010/main" val="287146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1004-D4DE-BD40-9A70-1836C439A9C5}"/>
              </a:ext>
            </a:extLst>
          </p:cNvPr>
          <p:cNvSpPr>
            <a:spLocks noGrp="1"/>
          </p:cNvSpPr>
          <p:nvPr>
            <p:ph type="title"/>
          </p:nvPr>
        </p:nvSpPr>
        <p:spPr/>
        <p:txBody>
          <a:bodyPr>
            <a:normAutofit fontScale="90000"/>
          </a:bodyPr>
          <a:lstStyle/>
          <a:p>
            <a:r>
              <a:rPr lang="en-US" dirty="0"/>
              <a:t>Programming Guide 101</a:t>
            </a:r>
          </a:p>
        </p:txBody>
      </p:sp>
      <p:sp>
        <p:nvSpPr>
          <p:cNvPr id="3" name="Content Placeholder 2">
            <a:extLst>
              <a:ext uri="{FF2B5EF4-FFF2-40B4-BE49-F238E27FC236}">
                <a16:creationId xmlns:a16="http://schemas.microsoft.com/office/drawing/2014/main" id="{8F2484A5-C9B7-DE49-8D96-4710AB90BAD3}"/>
              </a:ext>
            </a:extLst>
          </p:cNvPr>
          <p:cNvSpPr>
            <a:spLocks noGrp="1"/>
          </p:cNvSpPr>
          <p:nvPr>
            <p:ph idx="1"/>
          </p:nvPr>
        </p:nvSpPr>
        <p:spPr>
          <a:xfrm>
            <a:off x="428296" y="1744360"/>
            <a:ext cx="9299028" cy="4835479"/>
          </a:xfrm>
        </p:spPr>
        <p:txBody>
          <a:bodyPr>
            <a:normAutofit/>
          </a:bodyPr>
          <a:lstStyle/>
          <a:p>
            <a:r>
              <a:rPr lang="en-US" dirty="0"/>
              <a:t>Readability</a:t>
            </a:r>
          </a:p>
          <a:p>
            <a:pPr lvl="1"/>
            <a:r>
              <a:rPr lang="en-US" dirty="0"/>
              <a:t>If nothing else, write #</a:t>
            </a:r>
            <a:r>
              <a:rPr lang="en-US" dirty="0" err="1"/>
              <a:t>cleancode</a:t>
            </a:r>
            <a:endParaRPr lang="en-US" dirty="0"/>
          </a:p>
          <a:p>
            <a:r>
              <a:rPr lang="en-US" dirty="0"/>
              <a:t>Comments</a:t>
            </a:r>
          </a:p>
          <a:p>
            <a:pPr lvl="1"/>
            <a:r>
              <a:rPr lang="en-US" dirty="0"/>
              <a:t>Save yourself from yourself</a:t>
            </a:r>
          </a:p>
          <a:p>
            <a:r>
              <a:rPr lang="en-US" dirty="0"/>
              <a:t>Lots of testing!</a:t>
            </a:r>
          </a:p>
          <a:p>
            <a:pPr lvl="1"/>
            <a:r>
              <a:rPr lang="en-US" dirty="0"/>
              <a:t>Modular code (you will learn about functions next week)</a:t>
            </a:r>
          </a:p>
          <a:p>
            <a:pPr lvl="1"/>
            <a:r>
              <a:rPr lang="en-US" dirty="0"/>
              <a:t>Test often and with purpose</a:t>
            </a:r>
          </a:p>
          <a:p>
            <a:r>
              <a:rPr lang="en-US" dirty="0"/>
              <a:t>Understanding errors</a:t>
            </a:r>
          </a:p>
          <a:p>
            <a:pPr lvl="1"/>
            <a:r>
              <a:rPr lang="en-US" dirty="0"/>
              <a:t>Reading and interpreting error codes</a:t>
            </a:r>
          </a:p>
          <a:p>
            <a:r>
              <a:rPr lang="en-US" dirty="0"/>
              <a:t>Always have a plan!</a:t>
            </a:r>
          </a:p>
          <a:p>
            <a:pPr lvl="1"/>
            <a:endParaRPr lang="en-US" dirty="0"/>
          </a:p>
          <a:p>
            <a:endParaRPr lang="en-US" dirty="0"/>
          </a:p>
        </p:txBody>
      </p:sp>
      <p:pic>
        <p:nvPicPr>
          <p:cNvPr id="2052" name="Picture 4">
            <a:extLst>
              <a:ext uri="{FF2B5EF4-FFF2-40B4-BE49-F238E27FC236}">
                <a16:creationId xmlns:a16="http://schemas.microsoft.com/office/drawing/2014/main" id="{E8C3795D-1DE4-7F45-86EE-BD14786F0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533" y="1744360"/>
            <a:ext cx="3183467" cy="40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485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21B3-1EEF-8D43-9DBD-8E8CAFAD7892}"/>
              </a:ext>
            </a:extLst>
          </p:cNvPr>
          <p:cNvSpPr>
            <a:spLocks noGrp="1"/>
          </p:cNvSpPr>
          <p:nvPr>
            <p:ph type="title"/>
          </p:nvPr>
        </p:nvSpPr>
        <p:spPr/>
        <p:txBody>
          <a:bodyPr>
            <a:normAutofit fontScale="90000"/>
          </a:bodyPr>
          <a:lstStyle/>
          <a:p>
            <a:r>
              <a:rPr lang="en-US" dirty="0"/>
              <a:t>Readability Tips (#</a:t>
            </a:r>
            <a:r>
              <a:rPr lang="en-US" dirty="0" err="1"/>
              <a:t>cleancode</a:t>
            </a:r>
            <a:r>
              <a:rPr lang="en-US" dirty="0"/>
              <a:t>)</a:t>
            </a:r>
          </a:p>
        </p:txBody>
      </p:sp>
      <p:sp>
        <p:nvSpPr>
          <p:cNvPr id="3" name="Content Placeholder 2">
            <a:extLst>
              <a:ext uri="{FF2B5EF4-FFF2-40B4-BE49-F238E27FC236}">
                <a16:creationId xmlns:a16="http://schemas.microsoft.com/office/drawing/2014/main" id="{9FB217B0-B365-F041-A4BD-A031C57299CF}"/>
              </a:ext>
            </a:extLst>
          </p:cNvPr>
          <p:cNvSpPr>
            <a:spLocks noGrp="1"/>
          </p:cNvSpPr>
          <p:nvPr>
            <p:ph idx="1"/>
          </p:nvPr>
        </p:nvSpPr>
        <p:spPr>
          <a:xfrm>
            <a:off x="838200" y="1808536"/>
            <a:ext cx="7689850" cy="4835479"/>
          </a:xfrm>
        </p:spPr>
        <p:txBody>
          <a:bodyPr>
            <a:normAutofit lnSpcReduction="10000"/>
          </a:bodyPr>
          <a:lstStyle/>
          <a:p>
            <a:r>
              <a:rPr lang="en-US" dirty="0"/>
              <a:t>Use whitespace to separate variables and operators</a:t>
            </a:r>
          </a:p>
          <a:p>
            <a:pPr lvl="1"/>
            <a:r>
              <a:rPr lang="en-US" b="1" dirty="0">
                <a:solidFill>
                  <a:srgbClr val="FF0000"/>
                </a:solidFill>
                <a:latin typeface="Courier New" panose="02070309020205020404" pitchFamily="49" charset="0"/>
                <a:cs typeface="Courier New" panose="02070309020205020404" pitchFamily="49" charset="0"/>
              </a:rPr>
              <a:t>&gt;&gt;&gt; </a:t>
            </a:r>
            <a:r>
              <a:rPr lang="en-US" b="1" dirty="0" err="1">
                <a:solidFill>
                  <a:srgbClr val="FF0000"/>
                </a:solidFill>
                <a:latin typeface="Courier New" panose="02070309020205020404" pitchFamily="49" charset="0"/>
                <a:cs typeface="Courier New" panose="02070309020205020404" pitchFamily="49" charset="0"/>
              </a:rPr>
              <a:t>canda</a:t>
            </a:r>
            <a:r>
              <a:rPr lang="en-US" b="1" dirty="0">
                <a:solidFill>
                  <a:srgbClr val="FF0000"/>
                </a:solidFill>
                <a:latin typeface="Courier New" panose="02070309020205020404" pitchFamily="49" charset="0"/>
                <a:cs typeface="Courier New" panose="02070309020205020404" pitchFamily="49" charset="0"/>
              </a:rPr>
              <a:t>=</a:t>
            </a:r>
            <a:r>
              <a:rPr lang="en-US" b="1" dirty="0" err="1">
                <a:solidFill>
                  <a:srgbClr val="FF0000"/>
                </a:solidFill>
                <a:latin typeface="Courier New" panose="02070309020205020404" pitchFamily="49" charset="0"/>
                <a:cs typeface="Courier New" panose="02070309020205020404" pitchFamily="49" charset="0"/>
              </a:rPr>
              <a:t>cat+panda</a:t>
            </a:r>
            <a:endParaRPr lang="en-US" b="1" dirty="0">
              <a:solidFill>
                <a:srgbClr val="FF0000"/>
              </a:solidFill>
              <a:latin typeface="Courier New" panose="02070309020205020404" pitchFamily="49" charset="0"/>
              <a:cs typeface="Courier New" panose="02070309020205020404" pitchFamily="49" charset="0"/>
            </a:endParaRPr>
          </a:p>
          <a:p>
            <a:r>
              <a:rPr lang="en-US" dirty="0"/>
              <a:t>Be consistent with spacing, too much whitespace can be bad</a:t>
            </a:r>
          </a:p>
          <a:p>
            <a:pPr lvl="1"/>
            <a:r>
              <a:rPr lang="en-US" b="1" dirty="0">
                <a:solidFill>
                  <a:srgbClr val="FF0000"/>
                </a:solidFill>
                <a:latin typeface="Courier New" panose="02070309020205020404" pitchFamily="49" charset="0"/>
                <a:cs typeface="Courier New" panose="02070309020205020404" pitchFamily="49" charset="0"/>
              </a:rPr>
              <a:t>&gt;&gt;&gt; </a:t>
            </a:r>
            <a:r>
              <a:rPr lang="en-US" b="1" dirty="0" err="1">
                <a:solidFill>
                  <a:srgbClr val="FF0000"/>
                </a:solidFill>
                <a:latin typeface="Courier New" panose="02070309020205020404" pitchFamily="49" charset="0"/>
                <a:cs typeface="Courier New" panose="02070309020205020404" pitchFamily="49" charset="0"/>
              </a:rPr>
              <a:t>canda</a:t>
            </a:r>
            <a:r>
              <a:rPr lang="en-US" b="1" dirty="0">
                <a:solidFill>
                  <a:srgbClr val="FF0000"/>
                </a:solidFill>
                <a:latin typeface="Courier New" panose="02070309020205020404" pitchFamily="49" charset="0"/>
                <a:cs typeface="Courier New" panose="02070309020205020404" pitchFamily="49" charset="0"/>
              </a:rPr>
              <a:t> =          cat      +panda</a:t>
            </a:r>
          </a:p>
          <a:p>
            <a:r>
              <a:rPr lang="en-US" dirty="0"/>
              <a:t>Pick variable names that are easy to read and interpret</a:t>
            </a:r>
          </a:p>
          <a:p>
            <a:pPr lvl="1"/>
            <a:r>
              <a:rPr lang="en-US" b="1" dirty="0">
                <a:solidFill>
                  <a:srgbClr val="FF0000"/>
                </a:solidFill>
                <a:latin typeface="Courier New" panose="02070309020205020404" pitchFamily="49" charset="0"/>
                <a:cs typeface="Courier New" panose="02070309020205020404" pitchFamily="49" charset="0"/>
              </a:rPr>
              <a:t>&gt;&gt;&gt; </a:t>
            </a:r>
            <a:r>
              <a:rPr lang="en-US" b="1" dirty="0" err="1">
                <a:solidFill>
                  <a:srgbClr val="FF0000"/>
                </a:solidFill>
                <a:latin typeface="Courier New" panose="02070309020205020404" pitchFamily="49" charset="0"/>
                <a:cs typeface="Courier New" panose="02070309020205020404" pitchFamily="49" charset="0"/>
              </a:rPr>
              <a:t>canda</a:t>
            </a:r>
            <a:r>
              <a:rPr lang="en-US" b="1" dirty="0">
                <a:solidFill>
                  <a:srgbClr val="FF0000"/>
                </a:solidFill>
                <a:latin typeface="Courier New" panose="02070309020205020404" pitchFamily="49" charset="0"/>
                <a:cs typeface="Courier New" panose="02070309020205020404" pitchFamily="49" charset="0"/>
              </a:rPr>
              <a:t> = nom + </a:t>
            </a:r>
            <a:r>
              <a:rPr lang="en-US" b="1" dirty="0" err="1">
                <a:solidFill>
                  <a:srgbClr val="FF0000"/>
                </a:solidFill>
                <a:latin typeface="Courier New" panose="02070309020205020404" pitchFamily="49" charset="0"/>
                <a:cs typeface="Courier New" panose="02070309020205020404" pitchFamily="49" charset="0"/>
              </a:rPr>
              <a:t>nomnomnomnomnom</a:t>
            </a:r>
            <a:endParaRPr lang="en-US" b="1" dirty="0">
              <a:solidFill>
                <a:srgbClr val="FF0000"/>
              </a:solidFill>
              <a:latin typeface="Courier New" panose="02070309020205020404" pitchFamily="49" charset="0"/>
              <a:cs typeface="Courier New" panose="02070309020205020404" pitchFamily="49" charset="0"/>
            </a:endParaRPr>
          </a:p>
          <a:p>
            <a:pPr lvl="1"/>
            <a:r>
              <a:rPr lang="en-US" b="1" dirty="0">
                <a:solidFill>
                  <a:srgbClr val="FF0000"/>
                </a:solidFill>
                <a:latin typeface="Courier New" panose="02070309020205020404" pitchFamily="49" charset="0"/>
                <a:cs typeface="Courier New" panose="02070309020205020404" pitchFamily="49" charset="0"/>
              </a:rPr>
              <a:t>&gt;&gt;&gt; ca = c + p</a:t>
            </a:r>
          </a:p>
          <a:p>
            <a:r>
              <a:rPr lang="en-US" dirty="0"/>
              <a:t>Be consistent with naming schemes</a:t>
            </a:r>
          </a:p>
          <a:p>
            <a:pPr lvl="1"/>
            <a:r>
              <a:rPr lang="en-US" b="1" dirty="0">
                <a:solidFill>
                  <a:srgbClr val="FF0000"/>
                </a:solidFill>
                <a:latin typeface="Courier New" panose="02070309020205020404" pitchFamily="49" charset="0"/>
                <a:cs typeface="Courier New" panose="02070309020205020404" pitchFamily="49" charset="0"/>
              </a:rPr>
              <a:t>&gt;&gt;&gt; </a:t>
            </a:r>
            <a:r>
              <a:rPr lang="en-US" b="1" dirty="0" err="1">
                <a:solidFill>
                  <a:srgbClr val="FF0000"/>
                </a:solidFill>
                <a:latin typeface="Courier New" panose="02070309020205020404" pitchFamily="49" charset="0"/>
                <a:cs typeface="Courier New" panose="02070309020205020404" pitchFamily="49" charset="0"/>
              </a:rPr>
              <a:t>Canda</a:t>
            </a:r>
            <a:r>
              <a:rPr lang="en-US" b="1" dirty="0">
                <a:solidFill>
                  <a:srgbClr val="FF0000"/>
                </a:solidFill>
                <a:latin typeface="Courier New" panose="02070309020205020404" pitchFamily="49" charset="0"/>
                <a:cs typeface="Courier New" panose="02070309020205020404" pitchFamily="49" charset="0"/>
              </a:rPr>
              <a:t> = CAT + _panda42</a:t>
            </a:r>
          </a:p>
        </p:txBody>
      </p:sp>
      <p:pic>
        <p:nvPicPr>
          <p:cNvPr id="3074" name="Picture 2" descr="Funny And Creepy Cat Hybrids Bred In Photoshop">
            <a:extLst>
              <a:ext uri="{FF2B5EF4-FFF2-40B4-BE49-F238E27FC236}">
                <a16:creationId xmlns:a16="http://schemas.microsoft.com/office/drawing/2014/main" id="{F3ADB852-BD64-2643-BE76-367FF4EE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700" y="1490519"/>
            <a:ext cx="29591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532240-8BCA-1748-ABCE-4FCE5D8B8019}"/>
              </a:ext>
            </a:extLst>
          </p:cNvPr>
          <p:cNvSpPr txBox="1"/>
          <p:nvPr/>
        </p:nvSpPr>
        <p:spPr>
          <a:xfrm>
            <a:off x="7296679" y="869845"/>
            <a:ext cx="6096000" cy="461665"/>
          </a:xfrm>
          <a:prstGeom prst="rect">
            <a:avLst/>
          </a:prstGeom>
          <a:noFill/>
        </p:spPr>
        <p:txBody>
          <a:bodyPr wrap="square">
            <a:spAutoFit/>
          </a:bodyPr>
          <a:lstStyle/>
          <a:p>
            <a:pPr lvl="1"/>
            <a:r>
              <a:rPr lang="en-US" sz="2400" b="1" dirty="0">
                <a:solidFill>
                  <a:srgbClr val="92D050"/>
                </a:solidFill>
                <a:latin typeface="Courier New" panose="02070309020205020404" pitchFamily="49" charset="0"/>
                <a:cs typeface="Courier New" panose="02070309020205020404" pitchFamily="49" charset="0"/>
              </a:rPr>
              <a:t>&gt;&gt;&gt; </a:t>
            </a:r>
            <a:r>
              <a:rPr lang="en-US" sz="2400" b="1" dirty="0" err="1">
                <a:solidFill>
                  <a:srgbClr val="92D050"/>
                </a:solidFill>
                <a:latin typeface="Courier New" panose="02070309020205020404" pitchFamily="49" charset="0"/>
                <a:cs typeface="Courier New" panose="02070309020205020404" pitchFamily="49" charset="0"/>
              </a:rPr>
              <a:t>canda</a:t>
            </a:r>
            <a:r>
              <a:rPr lang="en-US" sz="2400" b="1" dirty="0">
                <a:solidFill>
                  <a:srgbClr val="92D050"/>
                </a:solidFill>
                <a:latin typeface="Courier New" panose="02070309020205020404" pitchFamily="49" charset="0"/>
                <a:cs typeface="Courier New" panose="02070309020205020404" pitchFamily="49" charset="0"/>
              </a:rPr>
              <a:t> = cat + panda</a:t>
            </a:r>
          </a:p>
        </p:txBody>
      </p:sp>
    </p:spTree>
    <p:extLst>
      <p:ext uri="{BB962C8B-B14F-4D97-AF65-F5344CB8AC3E}">
        <p14:creationId xmlns:p14="http://schemas.microsoft.com/office/powerpoint/2010/main" val="6639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C48E-8CA5-324C-970F-517BFBF50CA7}"/>
              </a:ext>
            </a:extLst>
          </p:cNvPr>
          <p:cNvSpPr>
            <a:spLocks noGrp="1"/>
          </p:cNvSpPr>
          <p:nvPr>
            <p:ph type="title"/>
          </p:nvPr>
        </p:nvSpPr>
        <p:spPr/>
        <p:txBody>
          <a:bodyPr>
            <a:normAutofit fontScale="90000"/>
          </a:bodyPr>
          <a:lstStyle/>
          <a:p>
            <a:r>
              <a:rPr lang="en-US" dirty="0"/>
              <a:t>Comments</a:t>
            </a:r>
          </a:p>
        </p:txBody>
      </p:sp>
      <p:sp>
        <p:nvSpPr>
          <p:cNvPr id="3" name="Content Placeholder 2">
            <a:extLst>
              <a:ext uri="{FF2B5EF4-FFF2-40B4-BE49-F238E27FC236}">
                <a16:creationId xmlns:a16="http://schemas.microsoft.com/office/drawing/2014/main" id="{23856708-BB98-FB4B-9341-58381E6E9C4D}"/>
              </a:ext>
            </a:extLst>
          </p:cNvPr>
          <p:cNvSpPr>
            <a:spLocks noGrp="1"/>
          </p:cNvSpPr>
          <p:nvPr>
            <p:ph idx="1"/>
          </p:nvPr>
        </p:nvSpPr>
        <p:spPr>
          <a:xfrm>
            <a:off x="618067" y="1727200"/>
            <a:ext cx="6539478" cy="4835479"/>
          </a:xfrm>
        </p:spPr>
        <p:txBody>
          <a:bodyPr>
            <a:normAutofit/>
          </a:bodyPr>
          <a:lstStyle/>
          <a:p>
            <a:r>
              <a:rPr lang="en-CA" spc="-20" dirty="0"/>
              <a:t>Comments</a:t>
            </a:r>
            <a:r>
              <a:rPr lang="en-CA" spc="35" dirty="0"/>
              <a:t> </a:t>
            </a:r>
            <a:r>
              <a:rPr lang="en-CA" spc="-15" dirty="0"/>
              <a:t>are</a:t>
            </a:r>
            <a:r>
              <a:rPr lang="en-CA" spc="5" dirty="0"/>
              <a:t> </a:t>
            </a:r>
            <a:r>
              <a:rPr lang="en-CA" spc="-15" dirty="0"/>
              <a:t>to</a:t>
            </a:r>
            <a:r>
              <a:rPr lang="en-CA" spc="-5" dirty="0"/>
              <a:t> </a:t>
            </a:r>
            <a:r>
              <a:rPr lang="en-CA" spc="-15" dirty="0"/>
              <a:t>help</a:t>
            </a:r>
            <a:r>
              <a:rPr lang="en-CA" spc="15" dirty="0"/>
              <a:t> </a:t>
            </a:r>
            <a:r>
              <a:rPr lang="en-CA" spc="-15" dirty="0"/>
              <a:t>you,</a:t>
            </a:r>
            <a:r>
              <a:rPr lang="en-CA" spc="-5" dirty="0"/>
              <a:t> </a:t>
            </a:r>
            <a:r>
              <a:rPr lang="en-CA" spc="-20" dirty="0"/>
              <a:t>and</a:t>
            </a:r>
            <a:r>
              <a:rPr lang="en-CA" spc="5" dirty="0"/>
              <a:t> </a:t>
            </a:r>
            <a:r>
              <a:rPr lang="en-CA" spc="-20" dirty="0"/>
              <a:t>a</a:t>
            </a:r>
            <a:r>
              <a:rPr lang="en-CA" spc="-15" dirty="0"/>
              <a:t>nyo</a:t>
            </a:r>
            <a:r>
              <a:rPr lang="en-CA" spc="-20" dirty="0"/>
              <a:t>ne</a:t>
            </a:r>
            <a:r>
              <a:rPr lang="en-CA" spc="5" dirty="0"/>
              <a:t> </a:t>
            </a:r>
            <a:r>
              <a:rPr lang="en-CA" spc="-15" dirty="0"/>
              <a:t>el</a:t>
            </a:r>
            <a:r>
              <a:rPr lang="en-CA" spc="-10" dirty="0"/>
              <a:t>s</a:t>
            </a:r>
            <a:r>
              <a:rPr lang="en-CA" spc="-20" dirty="0"/>
              <a:t>e</a:t>
            </a:r>
            <a:r>
              <a:rPr lang="en-CA" spc="-15" dirty="0"/>
              <a:t> who</a:t>
            </a:r>
            <a:r>
              <a:rPr lang="en-CA" spc="15" dirty="0"/>
              <a:t> </a:t>
            </a:r>
            <a:r>
              <a:rPr lang="en-CA" spc="-15" dirty="0"/>
              <a:t>is</a:t>
            </a:r>
            <a:r>
              <a:rPr lang="en-CA" spc="-5" dirty="0"/>
              <a:t> </a:t>
            </a:r>
            <a:r>
              <a:rPr lang="en-CA" spc="-10" dirty="0"/>
              <a:t>r</a:t>
            </a:r>
            <a:r>
              <a:rPr lang="en-CA" spc="-15" dirty="0"/>
              <a:t>e</a:t>
            </a:r>
            <a:r>
              <a:rPr lang="en-CA" spc="-20" dirty="0"/>
              <a:t>a</a:t>
            </a:r>
            <a:r>
              <a:rPr lang="en-CA" spc="-15" dirty="0"/>
              <a:t>d</a:t>
            </a:r>
            <a:r>
              <a:rPr lang="en-CA" spc="-10" dirty="0"/>
              <a:t>i</a:t>
            </a:r>
            <a:r>
              <a:rPr lang="en-CA" spc="-15" dirty="0"/>
              <a:t>ng/</a:t>
            </a:r>
            <a:r>
              <a:rPr lang="en-CA" spc="-10" dirty="0"/>
              <a:t>u</a:t>
            </a:r>
            <a:r>
              <a:rPr lang="en-CA" spc="-15" dirty="0"/>
              <a:t>s</a:t>
            </a:r>
            <a:r>
              <a:rPr lang="en-CA" spc="-5" dirty="0"/>
              <a:t>i</a:t>
            </a:r>
            <a:r>
              <a:rPr lang="en-CA" spc="-20" dirty="0"/>
              <a:t>ng</a:t>
            </a:r>
            <a:r>
              <a:rPr lang="en-CA" spc="15" dirty="0"/>
              <a:t> </a:t>
            </a:r>
            <a:r>
              <a:rPr lang="en-CA" spc="-15" dirty="0"/>
              <a:t>your</a:t>
            </a:r>
            <a:r>
              <a:rPr lang="en-CA" spc="5" dirty="0"/>
              <a:t> </a:t>
            </a:r>
            <a:r>
              <a:rPr lang="en-CA" spc="-10" dirty="0"/>
              <a:t>c</a:t>
            </a:r>
            <a:r>
              <a:rPr lang="en-CA" spc="-20" dirty="0"/>
              <a:t>o</a:t>
            </a:r>
            <a:r>
              <a:rPr lang="en-CA" spc="-15" dirty="0"/>
              <a:t>de,</a:t>
            </a:r>
            <a:r>
              <a:rPr lang="en-CA" spc="-5" dirty="0"/>
              <a:t> </a:t>
            </a:r>
            <a:r>
              <a:rPr lang="en-CA" spc="-15" dirty="0"/>
              <a:t>to</a:t>
            </a:r>
            <a:r>
              <a:rPr lang="en-CA" dirty="0"/>
              <a:t> </a:t>
            </a:r>
            <a:r>
              <a:rPr lang="en-CA" spc="-10" dirty="0"/>
              <a:t>r</a:t>
            </a:r>
            <a:r>
              <a:rPr lang="en-CA" spc="-15" dirty="0"/>
              <a:t>e</a:t>
            </a:r>
            <a:r>
              <a:rPr lang="en-CA" spc="-25" dirty="0"/>
              <a:t>mem</a:t>
            </a:r>
            <a:r>
              <a:rPr lang="en-CA" spc="-15" dirty="0"/>
              <a:t>ber or</a:t>
            </a:r>
            <a:r>
              <a:rPr lang="en-CA" spc="5" dirty="0"/>
              <a:t> </a:t>
            </a:r>
            <a:r>
              <a:rPr lang="en-CA" spc="-20" dirty="0"/>
              <a:t>u</a:t>
            </a:r>
            <a:r>
              <a:rPr lang="en-CA" spc="-10" dirty="0"/>
              <a:t>n</a:t>
            </a:r>
            <a:r>
              <a:rPr lang="en-CA" spc="-20" dirty="0"/>
              <a:t>d</a:t>
            </a:r>
            <a:r>
              <a:rPr lang="en-CA" spc="-15" dirty="0"/>
              <a:t>e</a:t>
            </a:r>
            <a:r>
              <a:rPr lang="en-CA" spc="-10" dirty="0"/>
              <a:t>rs</a:t>
            </a:r>
            <a:r>
              <a:rPr lang="en-CA" spc="-15" dirty="0"/>
              <a:t>ta</a:t>
            </a:r>
            <a:r>
              <a:rPr lang="en-CA" spc="-10" dirty="0"/>
              <a:t>n</a:t>
            </a:r>
            <a:r>
              <a:rPr lang="en-CA" spc="-20" dirty="0"/>
              <a:t>d</a:t>
            </a:r>
            <a:r>
              <a:rPr lang="en-CA" spc="-5" dirty="0"/>
              <a:t> t</a:t>
            </a:r>
            <a:r>
              <a:rPr lang="en-CA" spc="-20" dirty="0"/>
              <a:t>he</a:t>
            </a:r>
            <a:r>
              <a:rPr lang="en-CA" spc="5" dirty="0"/>
              <a:t> </a:t>
            </a:r>
            <a:r>
              <a:rPr lang="en-CA" spc="-20" dirty="0"/>
              <a:t>p</a:t>
            </a:r>
            <a:r>
              <a:rPr lang="en-CA" spc="-10" dirty="0"/>
              <a:t>ur</a:t>
            </a:r>
            <a:r>
              <a:rPr lang="en-CA" spc="-15" dirty="0"/>
              <a:t>p</a:t>
            </a:r>
            <a:r>
              <a:rPr lang="en-CA" spc="-20" dirty="0"/>
              <a:t>o</a:t>
            </a:r>
            <a:r>
              <a:rPr lang="en-CA" spc="-10" dirty="0"/>
              <a:t>s</a:t>
            </a:r>
            <a:r>
              <a:rPr lang="en-CA" spc="-20" dirty="0"/>
              <a:t>e</a:t>
            </a:r>
            <a:r>
              <a:rPr lang="en-CA" spc="-5" dirty="0"/>
              <a:t> </a:t>
            </a:r>
            <a:r>
              <a:rPr lang="en-CA" spc="-10" dirty="0"/>
              <a:t>of</a:t>
            </a:r>
            <a:r>
              <a:rPr lang="en-CA" spc="-5" dirty="0"/>
              <a:t> </a:t>
            </a:r>
            <a:r>
              <a:rPr lang="en-CA" spc="-20" dirty="0"/>
              <a:t>a</a:t>
            </a:r>
            <a:r>
              <a:rPr lang="en-CA" spc="5" dirty="0"/>
              <a:t> </a:t>
            </a:r>
            <a:r>
              <a:rPr lang="en-CA" spc="-20" dirty="0"/>
              <a:t>g</a:t>
            </a:r>
            <a:r>
              <a:rPr lang="en-CA" spc="-5" dirty="0"/>
              <a:t>i</a:t>
            </a:r>
            <a:r>
              <a:rPr lang="en-CA" spc="-15" dirty="0"/>
              <a:t>ve</a:t>
            </a:r>
            <a:r>
              <a:rPr lang="en-CA" spc="-20" dirty="0"/>
              <a:t>n</a:t>
            </a:r>
            <a:r>
              <a:rPr lang="en-CA" spc="-5" dirty="0"/>
              <a:t> </a:t>
            </a:r>
            <a:r>
              <a:rPr lang="en-CA" spc="-15" dirty="0"/>
              <a:t>va</a:t>
            </a:r>
            <a:r>
              <a:rPr lang="en-CA" spc="-5" dirty="0"/>
              <a:t>r</a:t>
            </a:r>
            <a:r>
              <a:rPr lang="en-CA" spc="-10" dirty="0"/>
              <a:t>i</a:t>
            </a:r>
            <a:r>
              <a:rPr lang="en-CA" spc="-15" dirty="0"/>
              <a:t>a</a:t>
            </a:r>
            <a:r>
              <a:rPr lang="en-CA" spc="-20" dirty="0"/>
              <a:t>b</a:t>
            </a:r>
            <a:r>
              <a:rPr lang="en-CA" spc="-5" dirty="0"/>
              <a:t>l</a:t>
            </a:r>
            <a:r>
              <a:rPr lang="en-CA" spc="-20" dirty="0"/>
              <a:t>e</a:t>
            </a:r>
            <a:r>
              <a:rPr lang="en-CA" spc="-15" dirty="0"/>
              <a:t> or</a:t>
            </a:r>
            <a:r>
              <a:rPr lang="en-CA" spc="5" dirty="0"/>
              <a:t> </a:t>
            </a:r>
            <a:r>
              <a:rPr lang="en-CA" spc="-10" dirty="0"/>
              <a:t>f</a:t>
            </a:r>
            <a:r>
              <a:rPr lang="en-CA" spc="-15" dirty="0"/>
              <a:t>u</a:t>
            </a:r>
            <a:r>
              <a:rPr lang="en-CA" spc="-20" dirty="0"/>
              <a:t>n</a:t>
            </a:r>
            <a:r>
              <a:rPr lang="en-CA" spc="-10" dirty="0"/>
              <a:t>cti</a:t>
            </a:r>
            <a:r>
              <a:rPr lang="en-CA" spc="-15" dirty="0"/>
              <a:t>o</a:t>
            </a:r>
            <a:r>
              <a:rPr lang="en-CA" spc="-20" dirty="0"/>
              <a:t>n</a:t>
            </a:r>
            <a:r>
              <a:rPr lang="en-CA" spc="-5" dirty="0"/>
              <a:t> </a:t>
            </a:r>
            <a:r>
              <a:rPr lang="en-CA" spc="-15" dirty="0"/>
              <a:t>in</a:t>
            </a:r>
            <a:r>
              <a:rPr lang="en-CA" spc="-5" dirty="0"/>
              <a:t> </a:t>
            </a:r>
            <a:r>
              <a:rPr lang="en-CA" spc="-20" dirty="0"/>
              <a:t>a</a:t>
            </a:r>
            <a:r>
              <a:rPr lang="en-CA" spc="10" dirty="0"/>
              <a:t> </a:t>
            </a:r>
            <a:r>
              <a:rPr lang="en-CA" spc="-20" dirty="0"/>
              <a:t>p</a:t>
            </a:r>
            <a:r>
              <a:rPr lang="en-CA" dirty="0"/>
              <a:t>r</a:t>
            </a:r>
            <a:r>
              <a:rPr lang="en-CA" spc="-20" dirty="0"/>
              <a:t>o</a:t>
            </a:r>
            <a:r>
              <a:rPr lang="en-CA" spc="-15" dirty="0"/>
              <a:t>g</a:t>
            </a:r>
            <a:r>
              <a:rPr lang="en-CA" spc="-10" dirty="0"/>
              <a:t>r</a:t>
            </a:r>
            <a:r>
              <a:rPr lang="en-CA" spc="-15" dirty="0"/>
              <a:t>a</a:t>
            </a:r>
            <a:r>
              <a:rPr lang="en-CA" spc="-5" dirty="0"/>
              <a:t>m</a:t>
            </a:r>
            <a:r>
              <a:rPr lang="en-CA" spc="-10" dirty="0"/>
              <a:t>.</a:t>
            </a:r>
          </a:p>
          <a:p>
            <a:r>
              <a:rPr lang="en-CA" spc="-20" dirty="0"/>
              <a:t>A</a:t>
            </a:r>
            <a:r>
              <a:rPr lang="en-CA" spc="-160" dirty="0"/>
              <a:t> </a:t>
            </a:r>
            <a:r>
              <a:rPr lang="en-CA" spc="-15" dirty="0"/>
              <a:t>co</a:t>
            </a:r>
            <a:r>
              <a:rPr lang="en-CA" spc="-25" dirty="0"/>
              <a:t>mme</a:t>
            </a:r>
            <a:r>
              <a:rPr lang="en-CA" spc="-15" dirty="0"/>
              <a:t>n</a:t>
            </a:r>
            <a:r>
              <a:rPr lang="en-CA" spc="-10" dirty="0"/>
              <a:t>t</a:t>
            </a:r>
            <a:r>
              <a:rPr lang="en-CA" spc="10" dirty="0"/>
              <a:t> </a:t>
            </a:r>
            <a:r>
              <a:rPr lang="en-CA" spc="-20" dirty="0"/>
              <a:t>b</a:t>
            </a:r>
            <a:r>
              <a:rPr lang="en-CA" spc="-15" dirty="0"/>
              <a:t>e</a:t>
            </a:r>
            <a:r>
              <a:rPr lang="en-CA" spc="-20" dirty="0"/>
              <a:t>g</a:t>
            </a:r>
            <a:r>
              <a:rPr lang="en-CA" spc="-5" dirty="0"/>
              <a:t>i</a:t>
            </a:r>
            <a:r>
              <a:rPr lang="en-CA" spc="-15" dirty="0"/>
              <a:t>ns</a:t>
            </a:r>
            <a:r>
              <a:rPr lang="en-CA" spc="5" dirty="0"/>
              <a:t> </a:t>
            </a:r>
            <a:r>
              <a:rPr lang="en-CA" spc="-15" dirty="0"/>
              <a:t>with</a:t>
            </a:r>
            <a:r>
              <a:rPr lang="en-CA" spc="5" dirty="0"/>
              <a:t> </a:t>
            </a:r>
            <a:r>
              <a:rPr lang="en-CA" spc="-10" dirty="0"/>
              <a:t>t</a:t>
            </a:r>
            <a:r>
              <a:rPr lang="en-CA" spc="-15" dirty="0"/>
              <a:t>h</a:t>
            </a:r>
            <a:r>
              <a:rPr lang="en-CA" spc="-20" dirty="0"/>
              <a:t>e</a:t>
            </a:r>
            <a:r>
              <a:rPr lang="en-CA" spc="-5" dirty="0"/>
              <a:t> </a:t>
            </a:r>
            <a:r>
              <a:rPr lang="en-CA" spc="-10" dirty="0"/>
              <a:t>n</a:t>
            </a:r>
            <a:r>
              <a:rPr lang="en-CA" spc="-20" dirty="0"/>
              <a:t>um</a:t>
            </a:r>
            <a:r>
              <a:rPr lang="en-CA" spc="-15" dirty="0"/>
              <a:t>ber</a:t>
            </a:r>
            <a:r>
              <a:rPr lang="en-CA" spc="15" dirty="0"/>
              <a:t> </a:t>
            </a:r>
            <a:r>
              <a:rPr lang="en-CA" spc="-15" dirty="0"/>
              <a:t>s</a:t>
            </a:r>
            <a:r>
              <a:rPr lang="en-CA" spc="-5" dirty="0"/>
              <a:t>i</a:t>
            </a:r>
            <a:r>
              <a:rPr lang="en-CA" spc="-20" dirty="0"/>
              <a:t>gn</a:t>
            </a:r>
            <a:r>
              <a:rPr lang="en-CA" spc="60" dirty="0"/>
              <a:t> </a:t>
            </a:r>
            <a:r>
              <a:rPr lang="en-CA" spc="-5" dirty="0"/>
              <a:t>(</a:t>
            </a:r>
            <a:r>
              <a:rPr lang="en-CA" spc="-15" dirty="0">
                <a:solidFill>
                  <a:srgbClr val="00B050"/>
                </a:solidFill>
              </a:rPr>
              <a:t>#</a:t>
            </a:r>
            <a:r>
              <a:rPr lang="en-CA" spc="-10" dirty="0"/>
              <a:t>)</a:t>
            </a:r>
            <a:r>
              <a:rPr lang="en-CA" spc="-15" dirty="0"/>
              <a:t> an</a:t>
            </a:r>
            <a:r>
              <a:rPr lang="en-CA" spc="-20" dirty="0"/>
              <a:t>d</a:t>
            </a:r>
            <a:r>
              <a:rPr lang="en-CA" spc="-5" dirty="0"/>
              <a:t> </a:t>
            </a:r>
            <a:r>
              <a:rPr lang="en-CA" spc="-10" dirty="0"/>
              <a:t>g</a:t>
            </a:r>
            <a:r>
              <a:rPr lang="en-CA" spc="-20" dirty="0"/>
              <a:t>o</a:t>
            </a:r>
            <a:r>
              <a:rPr lang="en-CA" spc="-15" dirty="0"/>
              <a:t>es</a:t>
            </a:r>
            <a:r>
              <a:rPr lang="en-CA" spc="15" dirty="0"/>
              <a:t> </a:t>
            </a:r>
            <a:r>
              <a:rPr lang="en-CA" spc="-20" dirty="0"/>
              <a:t>u</a:t>
            </a:r>
            <a:r>
              <a:rPr lang="en-CA" spc="-15" dirty="0"/>
              <a:t>n</a:t>
            </a:r>
            <a:r>
              <a:rPr lang="en-CA" spc="-10" dirty="0"/>
              <a:t>til</a:t>
            </a:r>
            <a:r>
              <a:rPr lang="en-CA" dirty="0"/>
              <a:t> </a:t>
            </a:r>
            <a:r>
              <a:rPr lang="en-CA" spc="-10" dirty="0"/>
              <a:t>t</a:t>
            </a:r>
            <a:r>
              <a:rPr lang="en-CA" spc="-15" dirty="0"/>
              <a:t>h</a:t>
            </a:r>
            <a:r>
              <a:rPr lang="en-CA" spc="-20" dirty="0"/>
              <a:t>e</a:t>
            </a:r>
            <a:r>
              <a:rPr lang="en-CA" spc="-5" dirty="0"/>
              <a:t> </a:t>
            </a:r>
            <a:r>
              <a:rPr lang="en-CA" spc="-20" dirty="0"/>
              <a:t>end</a:t>
            </a:r>
            <a:r>
              <a:rPr lang="en-CA" spc="15" dirty="0"/>
              <a:t> </a:t>
            </a:r>
            <a:r>
              <a:rPr lang="en-CA" spc="-15" dirty="0"/>
              <a:t>of</a:t>
            </a:r>
            <a:r>
              <a:rPr lang="en-CA" spc="-5" dirty="0"/>
              <a:t> </a:t>
            </a:r>
            <a:r>
              <a:rPr lang="en-CA" spc="-15" dirty="0"/>
              <a:t>the</a:t>
            </a:r>
            <a:r>
              <a:rPr lang="en-CA" spc="5" dirty="0"/>
              <a:t> </a:t>
            </a:r>
            <a:r>
              <a:rPr lang="en-CA" spc="-10" dirty="0"/>
              <a:t>l</a:t>
            </a:r>
            <a:r>
              <a:rPr lang="en-CA" spc="-5" dirty="0"/>
              <a:t>i</a:t>
            </a:r>
            <a:r>
              <a:rPr lang="en-CA" spc="-20" dirty="0"/>
              <a:t>n</a:t>
            </a:r>
            <a:r>
              <a:rPr lang="en-CA" spc="15" dirty="0"/>
              <a:t>e</a:t>
            </a:r>
            <a:r>
              <a:rPr lang="en-CA" spc="-10" dirty="0"/>
              <a:t>.</a:t>
            </a:r>
          </a:p>
          <a:p>
            <a:r>
              <a:rPr lang="en-CA" spc="-15" dirty="0"/>
              <a:t>Pytho</a:t>
            </a:r>
            <a:r>
              <a:rPr lang="en-CA" spc="-20" dirty="0"/>
              <a:t>n</a:t>
            </a:r>
            <a:r>
              <a:rPr lang="en-CA" spc="-5" dirty="0"/>
              <a:t> i</a:t>
            </a:r>
            <a:r>
              <a:rPr lang="en-CA" spc="-20" dirty="0"/>
              <a:t>gn</a:t>
            </a:r>
            <a:r>
              <a:rPr lang="en-CA" spc="-15" dirty="0"/>
              <a:t>ores</a:t>
            </a:r>
            <a:r>
              <a:rPr lang="en-CA" spc="10" dirty="0"/>
              <a:t> </a:t>
            </a:r>
            <a:r>
              <a:rPr lang="en-CA" spc="-20" dirty="0"/>
              <a:t>a</a:t>
            </a:r>
            <a:r>
              <a:rPr lang="en-CA" spc="-15" dirty="0"/>
              <a:t>ny</a:t>
            </a:r>
            <a:r>
              <a:rPr lang="en-CA" spc="-5" dirty="0"/>
              <a:t> l</a:t>
            </a:r>
            <a:r>
              <a:rPr lang="en-CA" spc="-15" dirty="0"/>
              <a:t>ines</a:t>
            </a:r>
            <a:r>
              <a:rPr lang="en-CA" spc="-5" dirty="0"/>
              <a:t> </a:t>
            </a:r>
            <a:r>
              <a:rPr lang="en-CA" spc="-15" dirty="0"/>
              <a:t>that</a:t>
            </a:r>
            <a:r>
              <a:rPr lang="en-CA" spc="5" dirty="0"/>
              <a:t> </a:t>
            </a:r>
            <a:r>
              <a:rPr lang="en-CA" spc="-15" dirty="0"/>
              <a:t>sta</a:t>
            </a:r>
            <a:r>
              <a:rPr lang="en-CA" spc="-10" dirty="0"/>
              <a:t>rt</a:t>
            </a:r>
            <a:r>
              <a:rPr lang="en-CA" spc="-20" dirty="0"/>
              <a:t> </a:t>
            </a:r>
            <a:r>
              <a:rPr lang="en-CA" spc="-15" dirty="0"/>
              <a:t>with</a:t>
            </a:r>
            <a:r>
              <a:rPr lang="en-CA" spc="15" dirty="0"/>
              <a:t> </a:t>
            </a:r>
            <a:r>
              <a:rPr lang="en-CA" spc="-15" dirty="0"/>
              <a:t>the</a:t>
            </a:r>
            <a:r>
              <a:rPr lang="en-CA" spc="-5" dirty="0"/>
              <a:t> (</a:t>
            </a:r>
            <a:r>
              <a:rPr lang="en-CA" spc="-20" dirty="0">
                <a:solidFill>
                  <a:srgbClr val="00B050"/>
                </a:solidFill>
              </a:rPr>
              <a:t>#</a:t>
            </a:r>
            <a:r>
              <a:rPr lang="en-CA" spc="-20" dirty="0"/>
              <a:t>) </a:t>
            </a:r>
            <a:r>
              <a:rPr lang="en-CA" spc="-15" dirty="0"/>
              <a:t>ch</a:t>
            </a:r>
            <a:r>
              <a:rPr lang="en-CA" spc="-20" dirty="0"/>
              <a:t>a</a:t>
            </a:r>
            <a:r>
              <a:rPr lang="en-CA" spc="-5" dirty="0"/>
              <a:t>r</a:t>
            </a:r>
            <a:r>
              <a:rPr lang="en-CA" spc="-20" dirty="0"/>
              <a:t>a</a:t>
            </a:r>
            <a:r>
              <a:rPr lang="en-CA" spc="-10" dirty="0"/>
              <a:t>c</a:t>
            </a:r>
            <a:r>
              <a:rPr lang="en-CA" spc="-15" dirty="0"/>
              <a:t>ter</a:t>
            </a:r>
          </a:p>
          <a:p>
            <a:endParaRPr lang="en-US" dirty="0"/>
          </a:p>
        </p:txBody>
      </p:sp>
      <p:pic>
        <p:nvPicPr>
          <p:cNvPr id="3074" name="Picture 2" descr="31 Programming Memes That Are So Relatable and You will ROFL | by Naina  Chaturvedi | DataDrivenInvestor">
            <a:extLst>
              <a:ext uri="{FF2B5EF4-FFF2-40B4-BE49-F238E27FC236}">
                <a16:creationId xmlns:a16="http://schemas.microsoft.com/office/drawing/2014/main" id="{E04814A8-2FB3-B946-AF2A-462ABB1F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52" y="2200165"/>
            <a:ext cx="4870448" cy="301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27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dirty="0"/>
              <a:t>Lecture </a:t>
            </a:r>
            <a:r>
              <a:rPr lang="en-US" dirty="0">
                <a:solidFill>
                  <a:schemeClr val="accent1"/>
                </a:solidFill>
              </a:rPr>
              <a:t>1.1</a:t>
            </a:r>
          </a:p>
          <a:p>
            <a:pPr lvl="1"/>
            <a:r>
              <a:rPr lang="en-US" dirty="0"/>
              <a:t>Introduction</a:t>
            </a:r>
          </a:p>
          <a:p>
            <a:r>
              <a:rPr lang="en-US" dirty="0"/>
              <a:t>Lecture </a:t>
            </a:r>
            <a:r>
              <a:rPr lang="en-US" dirty="0">
                <a:solidFill>
                  <a:schemeClr val="accent1"/>
                </a:solidFill>
              </a:rPr>
              <a:t>1.2</a:t>
            </a:r>
          </a:p>
          <a:p>
            <a:pPr lvl="1"/>
            <a:r>
              <a:rPr lang="en-US" dirty="0"/>
              <a:t>The Coding Toolbox</a:t>
            </a:r>
          </a:p>
          <a:p>
            <a:r>
              <a:rPr lang="en-US" b="1" dirty="0"/>
              <a:t>Lecture </a:t>
            </a:r>
            <a:r>
              <a:rPr lang="en-US" b="1" dirty="0">
                <a:solidFill>
                  <a:schemeClr val="accent1"/>
                </a:solidFill>
              </a:rPr>
              <a:t>1.3</a:t>
            </a:r>
          </a:p>
          <a:p>
            <a:pPr lvl="1"/>
            <a:r>
              <a:rPr lang="en-US" b="1" dirty="0"/>
              <a:t>Variables, Operators, and Expressions</a:t>
            </a:r>
          </a:p>
          <a:p>
            <a:pPr lvl="1"/>
            <a:endParaRPr lang="en-US" b="1" dirty="0"/>
          </a:p>
        </p:txBody>
      </p:sp>
    </p:spTree>
    <p:extLst>
      <p:ext uri="{BB962C8B-B14F-4D97-AF65-F5344CB8AC3E}">
        <p14:creationId xmlns:p14="http://schemas.microsoft.com/office/powerpoint/2010/main" val="1345973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F771793-75E9-324B-8F8A-D6418C7B0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973" y="1500188"/>
            <a:ext cx="7701152" cy="3316286"/>
          </a:xfrm>
          <a:prstGeom prst="rect">
            <a:avLst/>
          </a:prstGeom>
        </p:spPr>
      </p:pic>
      <p:sp>
        <p:nvSpPr>
          <p:cNvPr id="5" name="TextBox 4">
            <a:extLst>
              <a:ext uri="{FF2B5EF4-FFF2-40B4-BE49-F238E27FC236}">
                <a16:creationId xmlns:a16="http://schemas.microsoft.com/office/drawing/2014/main" id="{2EA68442-FC04-A64C-8268-1D51A13E0BA6}"/>
              </a:ext>
            </a:extLst>
          </p:cNvPr>
          <p:cNvSpPr txBox="1"/>
          <p:nvPr/>
        </p:nvSpPr>
        <p:spPr>
          <a:xfrm>
            <a:off x="1591733" y="5407496"/>
            <a:ext cx="9798162" cy="923330"/>
          </a:xfrm>
          <a:prstGeom prst="rect">
            <a:avLst/>
          </a:prstGeom>
          <a:noFill/>
        </p:spPr>
        <p:txBody>
          <a:bodyPr wrap="square" rtlCol="0">
            <a:spAutoFit/>
          </a:bodyPr>
          <a:lstStyle/>
          <a:p>
            <a:r>
              <a:rPr lang="en-US" dirty="0">
                <a:solidFill>
                  <a:srgbClr val="FFFFFF"/>
                </a:solidFill>
              </a:rPr>
              <a:t>Warning! This is not Python! It is an example from one of my iOS apps I had to come back to after a few years.  Meaningful variable names on the left saved me, but the lack of comments on the right was a nightmare.  (Comments are (</a:t>
            </a:r>
            <a:r>
              <a:rPr lang="en-US" dirty="0">
                <a:solidFill>
                  <a:srgbClr val="00B050"/>
                </a:solidFill>
              </a:rPr>
              <a:t>//</a:t>
            </a:r>
            <a:r>
              <a:rPr lang="en-US" dirty="0">
                <a:solidFill>
                  <a:srgbClr val="FFFFFF"/>
                </a:solidFill>
              </a:rPr>
              <a:t>) in Swift instead of (</a:t>
            </a:r>
            <a:r>
              <a:rPr lang="en-US" dirty="0">
                <a:solidFill>
                  <a:srgbClr val="00B050"/>
                </a:solidFill>
              </a:rPr>
              <a:t>#</a:t>
            </a:r>
            <a:r>
              <a:rPr lang="en-US" dirty="0">
                <a:solidFill>
                  <a:srgbClr val="FFFFFF"/>
                </a:solidFill>
              </a:rPr>
              <a:t>) in Python)</a:t>
            </a:r>
          </a:p>
        </p:txBody>
      </p:sp>
      <p:pic>
        <p:nvPicPr>
          <p:cNvPr id="6" name="Picture 5" descr="A screenshot of a computer&#10;&#10;Description automatically generated with medium confidence">
            <a:extLst>
              <a:ext uri="{FF2B5EF4-FFF2-40B4-BE49-F238E27FC236}">
                <a16:creationId xmlns:a16="http://schemas.microsoft.com/office/drawing/2014/main" id="{DFA7DF35-D4A4-BA45-8E03-B483132FF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5" y="1230119"/>
            <a:ext cx="4046228" cy="3900680"/>
          </a:xfrm>
          <a:prstGeom prst="rect">
            <a:avLst/>
          </a:prstGeom>
        </p:spPr>
      </p:pic>
    </p:spTree>
    <p:extLst>
      <p:ext uri="{BB962C8B-B14F-4D97-AF65-F5344CB8AC3E}">
        <p14:creationId xmlns:p14="http://schemas.microsoft.com/office/powerpoint/2010/main" val="120546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2FA9-F2B7-3346-8059-FD9AE2AD9826}"/>
              </a:ext>
            </a:extLst>
          </p:cNvPr>
          <p:cNvSpPr>
            <a:spLocks noGrp="1"/>
          </p:cNvSpPr>
          <p:nvPr>
            <p:ph type="title"/>
          </p:nvPr>
        </p:nvSpPr>
        <p:spPr/>
        <p:txBody>
          <a:bodyPr>
            <a:normAutofit fontScale="90000"/>
          </a:bodyPr>
          <a:lstStyle/>
          <a:p>
            <a:r>
              <a:rPr lang="en-US" dirty="0"/>
              <a:t>Testing!</a:t>
            </a:r>
          </a:p>
        </p:txBody>
      </p:sp>
      <p:sp>
        <p:nvSpPr>
          <p:cNvPr id="3" name="Content Placeholder 2">
            <a:extLst>
              <a:ext uri="{FF2B5EF4-FFF2-40B4-BE49-F238E27FC236}">
                <a16:creationId xmlns:a16="http://schemas.microsoft.com/office/drawing/2014/main" id="{CA950772-B4CE-BF43-8EC0-28E46D6F541F}"/>
              </a:ext>
            </a:extLst>
          </p:cNvPr>
          <p:cNvSpPr>
            <a:spLocks noGrp="1"/>
          </p:cNvSpPr>
          <p:nvPr>
            <p:ph idx="1"/>
          </p:nvPr>
        </p:nvSpPr>
        <p:spPr>
          <a:xfrm>
            <a:off x="838200" y="1825624"/>
            <a:ext cx="7357533" cy="4835479"/>
          </a:xfrm>
        </p:spPr>
        <p:txBody>
          <a:bodyPr/>
          <a:lstStyle/>
          <a:p>
            <a:r>
              <a:rPr lang="en-CA" spc="-20" dirty="0">
                <a:latin typeface="Segoe UI" panose="020B0502040204020203" pitchFamily="34" charset="0"/>
                <a:cs typeface="Segoe UI" panose="020B0502040204020203" pitchFamily="34" charset="0"/>
              </a:rPr>
              <a:t>The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2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li</a:t>
            </a:r>
            <a:r>
              <a:rPr lang="en-CA" spc="-15" dirty="0">
                <a:latin typeface="Segoe UI" panose="020B0502040204020203" pitchFamily="34" charset="0"/>
                <a:cs typeface="Segoe UI" panose="020B0502040204020203" pitchFamily="34" charset="0"/>
              </a:rPr>
              <a:t>nes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of</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co</a:t>
            </a:r>
            <a:r>
              <a:rPr lang="en-CA" spc="-20" dirty="0">
                <a:latin typeface="Segoe UI" panose="020B0502040204020203" pitchFamily="34" charset="0"/>
                <a:cs typeface="Segoe UI" panose="020B0502040204020203" pitchFamily="34" charset="0"/>
              </a:rPr>
              <a:t>de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ou</a:t>
            </a:r>
            <a:r>
              <a:rPr lang="en-CA" spc="1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writ</a:t>
            </a:r>
            <a:r>
              <a:rPr lang="en-CA" spc="-1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th</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 lik</a:t>
            </a:r>
            <a:r>
              <a:rPr lang="en-CA" spc="-15" dirty="0">
                <a:latin typeface="Segoe UI" panose="020B0502040204020203" pitchFamily="34" charset="0"/>
                <a:cs typeface="Segoe UI" panose="020B0502040204020203" pitchFamily="34" charset="0"/>
              </a:rPr>
              <a:t>ely</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spc="-5" dirty="0">
                <a:latin typeface="Segoe UI" panose="020B0502040204020203" pitchFamily="34" charset="0"/>
                <a:cs typeface="Segoe UI" panose="020B0502040204020203" pitchFamily="34" charset="0"/>
              </a:rPr>
              <a:t> i</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that</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a:t>
            </a:r>
            <a:r>
              <a:rPr lang="en-CA" spc="-20" dirty="0">
                <a:latin typeface="Segoe UI" panose="020B0502040204020203" pitchFamily="34" charset="0"/>
                <a:cs typeface="Segoe UI" panose="020B0502040204020203" pitchFamily="34" charset="0"/>
              </a:rPr>
              <a:t>u</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make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mistake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and</a:t>
            </a:r>
            <a:r>
              <a:rPr lang="en-CA" spc="-15" dirty="0">
                <a:latin typeface="Segoe UI" panose="020B0502040204020203" pitchFamily="34" charset="0"/>
                <a:cs typeface="Segoe UI" panose="020B0502040204020203" pitchFamily="34" charset="0"/>
              </a:rPr>
              <a:t> the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h</a:t>
            </a:r>
            <a:r>
              <a:rPr lang="en-CA" spc="-10" dirty="0">
                <a:latin typeface="Segoe UI" panose="020B0502040204020203" pitchFamily="34" charset="0"/>
                <a:cs typeface="Segoe UI" panose="020B0502040204020203" pitchFamily="34" charset="0"/>
              </a:rPr>
              <a:t>ar</a:t>
            </a:r>
            <a:r>
              <a:rPr lang="en-CA" spc="-15" dirty="0">
                <a:latin typeface="Segoe UI" panose="020B0502040204020203" pitchFamily="34" charset="0"/>
                <a:cs typeface="Segoe UI" panose="020B0502040204020203" pitchFamily="34" charset="0"/>
              </a:rPr>
              <a:t>der</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be</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to</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fi</a:t>
            </a:r>
            <a:r>
              <a:rPr lang="en-CA" spc="-15" dirty="0">
                <a:latin typeface="Segoe UI" panose="020B0502040204020203" pitchFamily="34" charset="0"/>
                <a:cs typeface="Segoe UI" panose="020B0502040204020203" pitchFamily="34" charset="0"/>
              </a:rPr>
              <a:t>n</a:t>
            </a:r>
            <a:r>
              <a:rPr lang="en-CA" spc="-20" dirty="0">
                <a:latin typeface="Segoe UI" panose="020B0502040204020203" pitchFamily="34" charset="0"/>
                <a:cs typeface="Segoe UI" panose="020B0502040204020203" pitchFamily="34" charset="0"/>
              </a:rPr>
              <a:t>d</a:t>
            </a:r>
            <a:r>
              <a:rPr lang="en-CA" spc="-5" dirty="0">
                <a:latin typeface="Segoe UI" panose="020B0502040204020203" pitchFamily="34" charset="0"/>
                <a:cs typeface="Segoe UI" panose="020B0502040204020203" pitchFamily="34" charset="0"/>
              </a:rPr>
              <a:t> t</a:t>
            </a:r>
            <a:r>
              <a:rPr lang="en-CA" spc="-20" dirty="0">
                <a:latin typeface="Segoe UI" panose="020B0502040204020203" pitchFamily="34" charset="0"/>
                <a:cs typeface="Segoe UI" panose="020B0502040204020203" pitchFamily="34" charset="0"/>
              </a:rPr>
              <a:t>he</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a:t>
            </a:r>
            <a:r>
              <a:rPr lang="en-CA" spc="-10" dirty="0">
                <a:latin typeface="Segoe UI" panose="020B0502040204020203" pitchFamily="34" charset="0"/>
                <a:cs typeface="Segoe UI" panose="020B0502040204020203" pitchFamily="34" charset="0"/>
              </a:rPr>
              <a:t>s</a:t>
            </a:r>
            <a:r>
              <a:rPr lang="en-CA" spc="-15" dirty="0">
                <a:latin typeface="Segoe UI" panose="020B0502040204020203" pitchFamily="34" charset="0"/>
                <a:cs typeface="Segoe UI" panose="020B0502040204020203" pitchFamily="34" charset="0"/>
              </a:rPr>
              <a:t>ta</a:t>
            </a:r>
            <a:r>
              <a:rPr lang="en-CA" spc="-5" dirty="0">
                <a:latin typeface="Segoe UI" panose="020B0502040204020203" pitchFamily="34" charset="0"/>
                <a:cs typeface="Segoe UI" panose="020B0502040204020203" pitchFamily="34" charset="0"/>
              </a:rPr>
              <a:t>k</a:t>
            </a:r>
            <a:r>
              <a:rPr lang="en-CA" spc="-15" dirty="0">
                <a:latin typeface="Segoe UI" panose="020B0502040204020203" pitchFamily="34" charset="0"/>
                <a:cs typeface="Segoe UI" panose="020B0502040204020203" pitchFamily="34" charset="0"/>
              </a:rPr>
              <a:t>e</a:t>
            </a:r>
          </a:p>
          <a:p>
            <a:pPr lvl="1"/>
            <a:r>
              <a:rPr lang="en-CA" dirty="0">
                <a:latin typeface="Segoe UI" panose="020B0502040204020203" pitchFamily="34" charset="0"/>
                <a:cs typeface="Segoe UI" panose="020B0502040204020203" pitchFamily="34" charset="0"/>
              </a:rPr>
              <a:t>“</a:t>
            </a:r>
            <a:r>
              <a:rPr lang="en-CA" dirty="0">
                <a:solidFill>
                  <a:srgbClr val="00B050"/>
                </a:solidFill>
                <a:latin typeface="Segoe UI" panose="020B0502040204020203" pitchFamily="34" charset="0"/>
                <a:cs typeface="Segoe UI" panose="020B0502040204020203" pitchFamily="34" charset="0"/>
              </a:rPr>
              <a:t>like</a:t>
            </a:r>
            <a:r>
              <a:rPr lang="en-CA" spc="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find</a:t>
            </a:r>
            <a:r>
              <a:rPr lang="en-CA" spc="-10" dirty="0">
                <a:solidFill>
                  <a:srgbClr val="00B050"/>
                </a:solidFill>
                <a:latin typeface="Segoe UI" panose="020B0502040204020203" pitchFamily="34" charset="0"/>
                <a:cs typeface="Segoe UI" panose="020B0502040204020203" pitchFamily="34" charset="0"/>
              </a:rPr>
              <a:t>i</a:t>
            </a:r>
            <a:r>
              <a:rPr lang="en-CA" dirty="0">
                <a:solidFill>
                  <a:srgbClr val="00B050"/>
                </a:solidFill>
                <a:latin typeface="Segoe UI" panose="020B0502040204020203" pitchFamily="34" charset="0"/>
                <a:cs typeface="Segoe UI" panose="020B0502040204020203" pitchFamily="34" charset="0"/>
              </a:rPr>
              <a:t>ng</a:t>
            </a:r>
            <a:r>
              <a:rPr lang="en-CA" spc="2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ne</a:t>
            </a:r>
            <a:r>
              <a:rPr lang="en-CA" spc="-10" dirty="0">
                <a:solidFill>
                  <a:srgbClr val="00B050"/>
                </a:solidFill>
                <a:latin typeface="Segoe UI" panose="020B0502040204020203" pitchFamily="34" charset="0"/>
                <a:cs typeface="Segoe UI" panose="020B0502040204020203" pitchFamily="34" charset="0"/>
              </a:rPr>
              <a:t>e</a:t>
            </a:r>
            <a:r>
              <a:rPr lang="en-CA" dirty="0">
                <a:solidFill>
                  <a:srgbClr val="00B050"/>
                </a:solidFill>
                <a:latin typeface="Segoe UI" panose="020B0502040204020203" pitchFamily="34" charset="0"/>
                <a:cs typeface="Segoe UI" panose="020B0502040204020203" pitchFamily="34" charset="0"/>
              </a:rPr>
              <a:t>d</a:t>
            </a:r>
            <a:r>
              <a:rPr lang="en-CA" spc="-10" dirty="0">
                <a:solidFill>
                  <a:srgbClr val="00B050"/>
                </a:solidFill>
                <a:latin typeface="Segoe UI" panose="020B0502040204020203" pitchFamily="34" charset="0"/>
                <a:cs typeface="Segoe UI" panose="020B0502040204020203" pitchFamily="34" charset="0"/>
              </a:rPr>
              <a:t>l</a:t>
            </a:r>
            <a:r>
              <a:rPr lang="en-CA" dirty="0">
                <a:solidFill>
                  <a:srgbClr val="00B050"/>
                </a:solidFill>
                <a:latin typeface="Segoe UI" panose="020B0502040204020203" pitchFamily="34" charset="0"/>
                <a:cs typeface="Segoe UI" panose="020B0502040204020203" pitchFamily="34" charset="0"/>
              </a:rPr>
              <a:t>e</a:t>
            </a:r>
            <a:r>
              <a:rPr lang="en-CA" spc="35"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in</a:t>
            </a:r>
            <a:r>
              <a:rPr lang="en-CA" spc="-10" dirty="0">
                <a:solidFill>
                  <a:srgbClr val="00B050"/>
                </a:solidFill>
                <a:latin typeface="Segoe UI" panose="020B0502040204020203" pitchFamily="34" charset="0"/>
                <a:cs typeface="Segoe UI" panose="020B0502040204020203" pitchFamily="34" charset="0"/>
              </a:rPr>
              <a:t> </a:t>
            </a:r>
            <a:r>
              <a:rPr lang="en-CA" dirty="0">
                <a:solidFill>
                  <a:srgbClr val="00B050"/>
                </a:solidFill>
                <a:latin typeface="Segoe UI" panose="020B0502040204020203" pitchFamily="34" charset="0"/>
                <a:cs typeface="Segoe UI" panose="020B0502040204020203" pitchFamily="34" charset="0"/>
              </a:rPr>
              <a:t>a haystack</a:t>
            </a:r>
            <a:r>
              <a:rPr lang="en-CA" dirty="0">
                <a:latin typeface="Segoe UI" panose="020B0502040204020203" pitchFamily="34" charset="0"/>
                <a:cs typeface="Segoe UI" panose="020B0502040204020203" pitchFamily="34" charset="0"/>
              </a:rPr>
              <a:t>”</a:t>
            </a:r>
          </a:p>
          <a:p>
            <a:r>
              <a:rPr lang="en-CA" spc="-340"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st</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r</a:t>
            </a:r>
            <a:r>
              <a:rPr lang="en-CA" spc="-5" dirty="0">
                <a:latin typeface="Segoe UI" panose="020B0502040204020203" pitchFamily="34" charset="0"/>
                <a:cs typeface="Segoe UI" panose="020B0502040204020203" pitchFamily="34" charset="0"/>
              </a:rPr>
              <a:t> c</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d</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a</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you</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a:t>
            </a:r>
            <a:r>
              <a:rPr lang="en-CA" spc="-5"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i</a:t>
            </a:r>
            <a:r>
              <a:rPr lang="en-CA" spc="-10" dirty="0">
                <a:latin typeface="Segoe UI" panose="020B0502040204020203" pitchFamily="34" charset="0"/>
                <a:cs typeface="Segoe UI" panose="020B0502040204020203" pitchFamily="34" charset="0"/>
              </a:rPr>
              <a:t>t</a:t>
            </a:r>
          </a:p>
          <a:p>
            <a:pPr lvl="1"/>
            <a:r>
              <a:rPr lang="en-CA" spc="-10" dirty="0">
                <a:latin typeface="Segoe UI" panose="020B0502040204020203" pitchFamily="34" charset="0"/>
                <a:cs typeface="Segoe UI" panose="020B0502040204020203" pitchFamily="34" charset="0"/>
              </a:rPr>
              <a:t>Requires you understanding what specific output an input will provide</a:t>
            </a:r>
          </a:p>
          <a:p>
            <a:r>
              <a:rPr lang="en-CA" spc="-10" dirty="0">
                <a:latin typeface="Segoe UI" panose="020B0502040204020203" pitchFamily="34" charset="0"/>
                <a:cs typeface="Segoe UI" panose="020B0502040204020203" pitchFamily="34" charset="0"/>
              </a:rPr>
              <a:t>”Modular code”</a:t>
            </a:r>
          </a:p>
          <a:p>
            <a:pPr lvl="1"/>
            <a:r>
              <a:rPr lang="en-CA" spc="-10" dirty="0">
                <a:latin typeface="Segoe UI" panose="020B0502040204020203" pitchFamily="34" charset="0"/>
                <a:cs typeface="Segoe UI" panose="020B0502040204020203" pitchFamily="34" charset="0"/>
              </a:rPr>
              <a:t>Test in small chunks or “modules”</a:t>
            </a:r>
          </a:p>
          <a:p>
            <a:pPr lvl="1"/>
            <a:r>
              <a:rPr lang="en-CA" spc="-10" dirty="0">
                <a:latin typeface="Segoe UI" panose="020B0502040204020203" pitchFamily="34" charset="0"/>
                <a:cs typeface="Segoe UI" panose="020B0502040204020203" pitchFamily="34" charset="0"/>
              </a:rPr>
              <a:t>Put a test input into the beginning where you know what the output is and see what you get!</a:t>
            </a:r>
          </a:p>
          <a:p>
            <a:pPr lvl="1"/>
            <a:endParaRPr lang="en-CA" dirty="0">
              <a:latin typeface="Segoe UI" panose="020B0502040204020203" pitchFamily="34" charset="0"/>
              <a:cs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30D3635D-2D76-664B-8D99-CC4FA146B80B}"/>
              </a:ext>
            </a:extLst>
          </p:cNvPr>
          <p:cNvSpPr txBox="1"/>
          <p:nvPr/>
        </p:nvSpPr>
        <p:spPr>
          <a:xfrm>
            <a:off x="8524239" y="3335273"/>
            <a:ext cx="3281681" cy="923330"/>
          </a:xfrm>
          <a:prstGeom prst="rect">
            <a:avLst/>
          </a:prstGeom>
          <a:noFill/>
        </p:spPr>
        <p:txBody>
          <a:bodyPr wrap="square" rtlCol="0">
            <a:spAutoFit/>
          </a:bodyPr>
          <a:lstStyle/>
          <a:p>
            <a:r>
              <a:rPr lang="en-US" b="1" dirty="0">
                <a:solidFill>
                  <a:srgbClr val="FFFF00"/>
                </a:solidFill>
              </a:rPr>
              <a:t>Golden Rule</a:t>
            </a:r>
            <a:r>
              <a:rPr lang="en-US" dirty="0">
                <a:solidFill>
                  <a:srgbClr val="FFFF00"/>
                </a:solidFill>
              </a:rPr>
              <a:t>: Never spend more than 15 minutes programming without testing!</a:t>
            </a:r>
          </a:p>
        </p:txBody>
      </p:sp>
    </p:spTree>
    <p:extLst>
      <p:ext uri="{BB962C8B-B14F-4D97-AF65-F5344CB8AC3E}">
        <p14:creationId xmlns:p14="http://schemas.microsoft.com/office/powerpoint/2010/main" val="34436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a:xfrm>
            <a:off x="838200" y="852205"/>
            <a:ext cx="11283068" cy="656148"/>
          </a:xfrm>
        </p:spPr>
        <p:txBody>
          <a:bodyPr>
            <a:normAutofit fontScale="90000"/>
          </a:bodyPr>
          <a:lstStyle/>
          <a:p>
            <a:r>
              <a:rPr lang="en-US" dirty="0"/>
              <a:t>Let’s Code!  </a:t>
            </a:r>
            <a:br>
              <a:rPr lang="en-US" dirty="0"/>
            </a:br>
            <a:r>
              <a:rPr lang="en-US" sz="3600" dirty="0"/>
              <a:t>Convert gas mileage from American to Canadian</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539345" cy="4835479"/>
          </a:xfrm>
        </p:spPr>
        <p:txBody>
          <a:bodyPr/>
          <a:lstStyle/>
          <a:p>
            <a:r>
              <a:rPr lang="en-US" dirty="0"/>
              <a:t>In the old days (and still in the United States), the mileage of a gas-powered car was measured in miles per gallon.</a:t>
            </a:r>
          </a:p>
          <a:p>
            <a:r>
              <a:rPr lang="en-US" dirty="0"/>
              <a:t>Now for places that use the metric system, we prefer to measure “mileage” as “fuel consumption” in </a:t>
            </a:r>
            <a:r>
              <a:rPr lang="en-US" dirty="0" err="1"/>
              <a:t>litres</a:t>
            </a:r>
            <a:r>
              <a:rPr lang="en-US" dirty="0"/>
              <a:t> per hundred </a:t>
            </a:r>
            <a:r>
              <a:rPr lang="en-US" dirty="0" err="1"/>
              <a:t>kilometres</a:t>
            </a:r>
            <a:r>
              <a:rPr lang="en-US" dirty="0"/>
              <a:t>. </a:t>
            </a:r>
          </a:p>
          <a:p>
            <a:r>
              <a:rPr lang="en-US" dirty="0"/>
              <a:t>Write code to do the conversion to metric given a value in miles per gallon.</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5. Let’s Code!</a:t>
            </a:r>
          </a:p>
        </p:txBody>
      </p:sp>
    </p:spTree>
    <p:extLst>
      <p:ext uri="{BB962C8B-B14F-4D97-AF65-F5344CB8AC3E}">
        <p14:creationId xmlns:p14="http://schemas.microsoft.com/office/powerpoint/2010/main" val="1713526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3 </a:t>
            </a:r>
            <a:r>
              <a:rPr lang="en-US" dirty="0">
                <a:solidFill>
                  <a:schemeClr val="accent1"/>
                </a:solidFill>
              </a:rPr>
              <a:t>(</a:t>
            </a:r>
            <a:r>
              <a:rPr lang="en-US" dirty="0">
                <a:solidFill>
                  <a:schemeClr val="accent6"/>
                </a:solidFill>
              </a:rPr>
              <a:t>1</a:t>
            </a:r>
            <a:r>
              <a:rPr lang="en-US" dirty="0"/>
              <a:t>.</a:t>
            </a:r>
            <a:r>
              <a:rPr lang="en-US" dirty="0">
                <a:solidFill>
                  <a:schemeClr val="accent6"/>
                </a:solidFill>
              </a:rPr>
              <a:t>3</a:t>
            </a:r>
            <a:r>
              <a:rPr lang="en-US" dirty="0">
                <a:solidFill>
                  <a:schemeClr val="accent1"/>
                </a:solidFill>
              </a:rPr>
              <a:t>)</a:t>
            </a:r>
          </a:p>
        </p:txBody>
      </p:sp>
    </p:spTree>
    <p:extLst>
      <p:ext uri="{BB962C8B-B14F-4D97-AF65-F5344CB8AC3E}">
        <p14:creationId xmlns:p14="http://schemas.microsoft.com/office/powerpoint/2010/main" val="3046458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Reminder for Success: Practice!</a:t>
            </a:r>
          </a:p>
        </p:txBody>
      </p:sp>
      <p:sp>
        <p:nvSpPr>
          <p:cNvPr id="3" name="Content Placeholder 2">
            <a:extLst>
              <a:ext uri="{FF2B5EF4-FFF2-40B4-BE49-F238E27FC236}">
                <a16:creationId xmlns:a16="http://schemas.microsoft.com/office/drawing/2014/main" id="{415E92FA-FAE2-0B42-A005-2888C0E7F12D}"/>
              </a:ext>
            </a:extLst>
          </p:cNvPr>
          <p:cNvSpPr>
            <a:spLocks noGrp="1"/>
          </p:cNvSpPr>
          <p:nvPr>
            <p:ph idx="1"/>
          </p:nvPr>
        </p:nvSpPr>
        <p:spPr>
          <a:xfrm>
            <a:off x="366252" y="1568311"/>
            <a:ext cx="11683180" cy="4835479"/>
          </a:xfrm>
        </p:spPr>
        <p:txBody>
          <a:bodyPr/>
          <a:lstStyle/>
          <a:p>
            <a:r>
              <a:rPr lang="en-US" dirty="0"/>
              <a:t>Programming is a language</a:t>
            </a:r>
          </a:p>
          <a:p>
            <a:pPr lvl="1"/>
            <a:r>
              <a:rPr lang="en-US" dirty="0"/>
              <a:t>Everything is cumulative</a:t>
            </a:r>
          </a:p>
          <a:p>
            <a:r>
              <a:rPr lang="en-US" dirty="0"/>
              <a:t>Practice Problems released weekly, with solutions released 2 weeks later</a:t>
            </a:r>
          </a:p>
          <a:p>
            <a:r>
              <a:rPr lang="en-US" dirty="0"/>
              <a:t>Use labs and practice problem sets as litmus tests</a:t>
            </a:r>
          </a:p>
          <a:p>
            <a:pPr lvl="1"/>
            <a:r>
              <a:rPr lang="en-US" dirty="0"/>
              <a:t>Do them all, take note of which questions give you trouble</a:t>
            </a:r>
          </a:p>
        </p:txBody>
      </p:sp>
      <p:pic>
        <p:nvPicPr>
          <p:cNvPr id="5" name="Picture 4" descr="A screenshot of a computer program&#10;&#10;Description automatically generated">
            <a:extLst>
              <a:ext uri="{FF2B5EF4-FFF2-40B4-BE49-F238E27FC236}">
                <a16:creationId xmlns:a16="http://schemas.microsoft.com/office/drawing/2014/main" id="{DD3759AA-E8F7-FE81-08BA-41398E1A1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1682" y="3883276"/>
            <a:ext cx="6028635" cy="2812826"/>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72E5-F4FD-C947-975A-2EB6AA8A69CE}"/>
              </a:ext>
            </a:extLst>
          </p:cNvPr>
          <p:cNvSpPr>
            <a:spLocks noGrp="1"/>
          </p:cNvSpPr>
          <p:nvPr>
            <p:ph type="title"/>
          </p:nvPr>
        </p:nvSpPr>
        <p:spPr/>
        <p:txBody>
          <a:bodyPr>
            <a:normAutofit fontScale="90000"/>
          </a:bodyPr>
          <a:lstStyle/>
          <a:p>
            <a:r>
              <a:rPr lang="en-US" dirty="0"/>
              <a:t>Introducing Python</a:t>
            </a:r>
          </a:p>
        </p:txBody>
      </p:sp>
      <p:sp>
        <p:nvSpPr>
          <p:cNvPr id="3" name="Content Placeholder 2">
            <a:extLst>
              <a:ext uri="{FF2B5EF4-FFF2-40B4-BE49-F238E27FC236}">
                <a16:creationId xmlns:a16="http://schemas.microsoft.com/office/drawing/2014/main" id="{A9F0D82C-B025-EC43-B148-3E1D1D606A67}"/>
              </a:ext>
            </a:extLst>
          </p:cNvPr>
          <p:cNvSpPr>
            <a:spLocks noGrp="1"/>
          </p:cNvSpPr>
          <p:nvPr>
            <p:ph idx="1"/>
          </p:nvPr>
        </p:nvSpPr>
        <p:spPr>
          <a:xfrm>
            <a:off x="838200" y="1597024"/>
            <a:ext cx="10515600" cy="4835479"/>
          </a:xfrm>
        </p:spPr>
        <p:txBody>
          <a:bodyPr>
            <a:normAutofit/>
          </a:bodyPr>
          <a:lstStyle/>
          <a:p>
            <a:r>
              <a:rPr lang="en-US" dirty="0"/>
              <a:t>No end-of-instruction separators, such as semicolons (like in C or Java)</a:t>
            </a:r>
          </a:p>
          <a:p>
            <a:r>
              <a:rPr lang="en-US" b="1" dirty="0"/>
              <a:t>Programs are stored in .</a:t>
            </a:r>
            <a:r>
              <a:rPr lang="en-US" b="1" dirty="0" err="1"/>
              <a:t>py</a:t>
            </a:r>
            <a:r>
              <a:rPr lang="en-US" b="1" dirty="0"/>
              <a:t> files</a:t>
            </a:r>
            <a:endParaRPr lang="en-US" dirty="0"/>
          </a:p>
          <a:p>
            <a:r>
              <a:rPr lang="en-US" dirty="0"/>
              <a:t>Comments start with a # character</a:t>
            </a:r>
          </a:p>
          <a:p>
            <a:r>
              <a:rPr lang="en-US" b="1" dirty="0"/>
              <a:t>Whitespace matters (exactly 4 spaces means indentation)</a:t>
            </a:r>
          </a:p>
          <a:p>
            <a:pPr marL="28791" marR="4607">
              <a:lnSpc>
                <a:spcPts val="2739"/>
              </a:lnSpc>
            </a:pPr>
            <a:r>
              <a:rPr lang="en-CA" dirty="0">
                <a:latin typeface="Trebuchet MS"/>
                <a:cs typeface="Trebuchet MS"/>
              </a:rPr>
              <a:t>Python is an interpreted language (not a compiled one)</a:t>
            </a:r>
          </a:p>
          <a:p>
            <a:pPr marL="485991" marR="4607" lvl="1">
              <a:lnSpc>
                <a:spcPts val="2739"/>
              </a:lnSpc>
            </a:pPr>
            <a:r>
              <a:rPr lang="en-CA" dirty="0">
                <a:latin typeface="Trebuchet MS"/>
                <a:cs typeface="Trebuchet MS"/>
              </a:rPr>
              <a:t>You can run code one statement at a time, just like a calculator or </a:t>
            </a:r>
            <a:r>
              <a:rPr lang="en-CA" dirty="0" err="1">
                <a:latin typeface="Trebuchet MS"/>
                <a:cs typeface="Trebuchet MS"/>
              </a:rPr>
              <a:t>Matlab</a:t>
            </a:r>
            <a:endParaRPr lang="en-CA" dirty="0">
              <a:latin typeface="Trebuchet MS"/>
              <a:cs typeface="Trebuchet MS"/>
            </a:endParaRPr>
          </a:p>
          <a:p>
            <a:pPr marL="485991" marR="4607" lvl="1">
              <a:lnSpc>
                <a:spcPts val="2739"/>
              </a:lnSpc>
            </a:pPr>
            <a:r>
              <a:rPr lang="en-CA" spc="-9" dirty="0">
                <a:latin typeface="Arial"/>
                <a:cs typeface="Arial"/>
              </a:rPr>
              <a:t>This means </a:t>
            </a:r>
            <a:r>
              <a:rPr lang="en-CA" spc="-9" dirty="0">
                <a:latin typeface="Trebuchet MS"/>
                <a:cs typeface="Trebuchet MS"/>
              </a:rPr>
              <a:t>va</a:t>
            </a:r>
            <a:r>
              <a:rPr lang="en-CA" spc="-5" dirty="0">
                <a:latin typeface="Trebuchet MS"/>
                <a:cs typeface="Trebuchet MS"/>
              </a:rPr>
              <a:t>ria</a:t>
            </a:r>
            <a:r>
              <a:rPr lang="en-CA" dirty="0">
                <a:latin typeface="Trebuchet MS"/>
                <a:cs typeface="Trebuchet MS"/>
              </a:rPr>
              <a:t>b</a:t>
            </a:r>
            <a:r>
              <a:rPr lang="en-CA" spc="-9" dirty="0">
                <a:latin typeface="Trebuchet MS"/>
                <a:cs typeface="Trebuchet MS"/>
              </a:rPr>
              <a:t>l</a:t>
            </a:r>
            <a:r>
              <a:rPr lang="en-CA" spc="-5" dirty="0">
                <a:latin typeface="Trebuchet MS"/>
                <a:cs typeface="Trebuchet MS"/>
              </a:rPr>
              <a:t>e</a:t>
            </a:r>
            <a:r>
              <a:rPr lang="en-CA" spc="-14" dirty="0">
                <a:latin typeface="Trebuchet MS"/>
                <a:cs typeface="Trebuchet MS"/>
              </a:rPr>
              <a:t>s</a:t>
            </a:r>
            <a:r>
              <a:rPr lang="en-CA" dirty="0">
                <a:latin typeface="Trebuchet MS"/>
                <a:cs typeface="Trebuchet MS"/>
              </a:rPr>
              <a:t> </a:t>
            </a:r>
            <a:r>
              <a:rPr lang="en-CA" spc="-9" dirty="0">
                <a:latin typeface="Trebuchet MS"/>
                <a:cs typeface="Trebuchet MS"/>
              </a:rPr>
              <a:t>c</a:t>
            </a:r>
            <a:r>
              <a:rPr lang="en-CA" spc="-5" dirty="0">
                <a:latin typeface="Trebuchet MS"/>
                <a:cs typeface="Trebuchet MS"/>
              </a:rPr>
              <a:t>a</a:t>
            </a:r>
            <a:r>
              <a:rPr lang="en-CA" dirty="0">
                <a:latin typeface="Trebuchet MS"/>
                <a:cs typeface="Trebuchet MS"/>
              </a:rPr>
              <a:t>n</a:t>
            </a:r>
            <a:r>
              <a:rPr lang="en-CA" spc="-5" dirty="0">
                <a:latin typeface="Trebuchet MS"/>
                <a:cs typeface="Trebuchet MS"/>
              </a:rPr>
              <a:t> c</a:t>
            </a:r>
            <a:r>
              <a:rPr lang="en-CA" dirty="0">
                <a:latin typeface="Trebuchet MS"/>
                <a:cs typeface="Trebuchet MS"/>
              </a:rPr>
              <a:t>h</a:t>
            </a:r>
            <a:r>
              <a:rPr lang="en-CA" spc="-5" dirty="0">
                <a:latin typeface="Trebuchet MS"/>
                <a:cs typeface="Trebuchet MS"/>
              </a:rPr>
              <a:t>a</a:t>
            </a:r>
            <a:r>
              <a:rPr lang="en-CA" spc="-9" dirty="0">
                <a:latin typeface="Trebuchet MS"/>
                <a:cs typeface="Trebuchet MS"/>
              </a:rPr>
              <a:t>n</a:t>
            </a:r>
            <a:r>
              <a:rPr lang="en-CA" spc="-14" dirty="0">
                <a:latin typeface="Trebuchet MS"/>
                <a:cs typeface="Trebuchet MS"/>
              </a:rPr>
              <a:t>g</a:t>
            </a:r>
            <a:r>
              <a:rPr lang="en-CA" dirty="0">
                <a:latin typeface="Trebuchet MS"/>
                <a:cs typeface="Trebuchet MS"/>
              </a:rPr>
              <a:t>e </a:t>
            </a:r>
            <a:r>
              <a:rPr lang="en-CA" spc="-5" dirty="0">
                <a:latin typeface="Trebuchet MS"/>
                <a:cs typeface="Trebuchet MS"/>
              </a:rPr>
              <a:t>typ</a:t>
            </a:r>
            <a:r>
              <a:rPr lang="en-CA" dirty="0">
                <a:latin typeface="Trebuchet MS"/>
                <a:cs typeface="Trebuchet MS"/>
              </a:rPr>
              <a:t>e d</a:t>
            </a:r>
            <a:r>
              <a:rPr lang="en-CA" spc="-9" dirty="0">
                <a:latin typeface="Trebuchet MS"/>
                <a:cs typeface="Trebuchet MS"/>
              </a:rPr>
              <a:t>u</a:t>
            </a:r>
            <a:r>
              <a:rPr lang="en-CA" spc="-5" dirty="0">
                <a:latin typeface="Trebuchet MS"/>
                <a:cs typeface="Trebuchet MS"/>
              </a:rPr>
              <a:t>ri</a:t>
            </a:r>
            <a:r>
              <a:rPr lang="en-CA" dirty="0">
                <a:latin typeface="Trebuchet MS"/>
                <a:cs typeface="Trebuchet MS"/>
              </a:rPr>
              <a:t>n</a:t>
            </a:r>
            <a:r>
              <a:rPr lang="en-CA" spc="-14" dirty="0">
                <a:latin typeface="Trebuchet MS"/>
                <a:cs typeface="Trebuchet MS"/>
              </a:rPr>
              <a:t>g</a:t>
            </a:r>
            <a:r>
              <a:rPr lang="en-CA" dirty="0">
                <a:latin typeface="Trebuchet MS"/>
                <a:cs typeface="Trebuchet MS"/>
              </a:rPr>
              <a:t> </a:t>
            </a:r>
            <a:r>
              <a:rPr lang="en-CA" spc="-5" dirty="0">
                <a:latin typeface="Trebuchet MS"/>
                <a:cs typeface="Trebuchet MS"/>
              </a:rPr>
              <a:t>r</a:t>
            </a:r>
            <a:r>
              <a:rPr lang="en-CA" spc="-9" dirty="0">
                <a:latin typeface="Trebuchet MS"/>
                <a:cs typeface="Trebuchet MS"/>
              </a:rPr>
              <a:t>u</a:t>
            </a:r>
            <a:r>
              <a:rPr lang="en-CA" dirty="0">
                <a:latin typeface="Trebuchet MS"/>
                <a:cs typeface="Trebuchet MS"/>
              </a:rPr>
              <a:t>n</a:t>
            </a:r>
            <a:r>
              <a:rPr lang="en-CA" spc="-5" dirty="0">
                <a:latin typeface="Trebuchet MS"/>
                <a:cs typeface="Trebuchet MS"/>
              </a:rPr>
              <a:t>time, and do not have to be declared before running</a:t>
            </a:r>
            <a:endParaRPr lang="en-US" b="1" dirty="0"/>
          </a:p>
          <a:p>
            <a:endParaRPr lang="en-US" b="1" dirty="0"/>
          </a:p>
        </p:txBody>
      </p:sp>
    </p:spTree>
    <p:extLst>
      <p:ext uri="{BB962C8B-B14F-4D97-AF65-F5344CB8AC3E}">
        <p14:creationId xmlns:p14="http://schemas.microsoft.com/office/powerpoint/2010/main" val="471018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AB01-2F54-6449-965D-E349EFB5A702}"/>
              </a:ext>
            </a:extLst>
          </p:cNvPr>
          <p:cNvSpPr>
            <a:spLocks noGrp="1"/>
          </p:cNvSpPr>
          <p:nvPr>
            <p:ph type="title"/>
          </p:nvPr>
        </p:nvSpPr>
        <p:spPr>
          <a:xfrm>
            <a:off x="838199" y="603806"/>
            <a:ext cx="10515600" cy="656148"/>
          </a:xfrm>
        </p:spPr>
        <p:txBody>
          <a:bodyPr>
            <a:normAutofit fontScale="90000"/>
          </a:bodyPr>
          <a:lstStyle/>
          <a:p>
            <a:r>
              <a:rPr lang="en-US" dirty="0"/>
              <a:t>Arithmetic Operators</a:t>
            </a:r>
          </a:p>
        </p:txBody>
      </p:sp>
      <p:grpSp>
        <p:nvGrpSpPr>
          <p:cNvPr id="15" name="Group 14">
            <a:extLst>
              <a:ext uri="{FF2B5EF4-FFF2-40B4-BE49-F238E27FC236}">
                <a16:creationId xmlns:a16="http://schemas.microsoft.com/office/drawing/2014/main" id="{542609C9-0F88-1D4B-B1E2-B377F7953D88}"/>
              </a:ext>
            </a:extLst>
          </p:cNvPr>
          <p:cNvGrpSpPr/>
          <p:nvPr/>
        </p:nvGrpSpPr>
        <p:grpSpPr>
          <a:xfrm>
            <a:off x="1343661" y="1323923"/>
            <a:ext cx="9504680" cy="877181"/>
            <a:chOff x="1343661" y="960077"/>
            <a:chExt cx="9504680" cy="1018540"/>
          </a:xfrm>
        </p:grpSpPr>
        <p:sp>
          <p:nvSpPr>
            <p:cNvPr id="4" name="object 4">
              <a:extLst>
                <a:ext uri="{FF2B5EF4-FFF2-40B4-BE49-F238E27FC236}">
                  <a16:creationId xmlns:a16="http://schemas.microsoft.com/office/drawing/2014/main" id="{8D1C5D52-6FEE-564B-A859-1A73A807B9BF}"/>
                </a:ext>
              </a:extLst>
            </p:cNvPr>
            <p:cNvSpPr/>
            <p:nvPr/>
          </p:nvSpPr>
          <p:spPr>
            <a:xfrm>
              <a:off x="1343661" y="960077"/>
              <a:ext cx="1583690" cy="1018540"/>
            </a:xfrm>
            <a:custGeom>
              <a:avLst/>
              <a:gdLst/>
              <a:ahLst/>
              <a:cxnLst/>
              <a:rect l="l" t="t" r="r" b="b"/>
              <a:pathLst>
                <a:path w="1583689" h="1018539">
                  <a:moveTo>
                    <a:pt x="0" y="0"/>
                  </a:moveTo>
                  <a:lnTo>
                    <a:pt x="1583690" y="0"/>
                  </a:lnTo>
                  <a:lnTo>
                    <a:pt x="158369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5" name="object 5">
              <a:extLst>
                <a:ext uri="{FF2B5EF4-FFF2-40B4-BE49-F238E27FC236}">
                  <a16:creationId xmlns:a16="http://schemas.microsoft.com/office/drawing/2014/main" id="{E01ADC1E-60C3-4943-9545-2DD246C0BA8B}"/>
                </a:ext>
              </a:extLst>
            </p:cNvPr>
            <p:cNvSpPr txBox="1"/>
            <p:nvPr/>
          </p:nvSpPr>
          <p:spPr>
            <a:xfrm>
              <a:off x="1421131" y="1327071"/>
              <a:ext cx="1141095"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or</a:t>
              </a:r>
              <a:endParaRPr sz="2200">
                <a:solidFill>
                  <a:schemeClr val="bg1"/>
                </a:solidFill>
                <a:latin typeface="Times New Roman"/>
                <a:cs typeface="Times New Roman"/>
              </a:endParaRPr>
            </a:p>
          </p:txBody>
        </p:sp>
        <p:sp>
          <p:nvSpPr>
            <p:cNvPr id="6" name="object 6">
              <a:extLst>
                <a:ext uri="{FF2B5EF4-FFF2-40B4-BE49-F238E27FC236}">
                  <a16:creationId xmlns:a16="http://schemas.microsoft.com/office/drawing/2014/main" id="{00DA2EE4-F869-7F4F-87C6-532ADAF6207B}"/>
                </a:ext>
              </a:extLst>
            </p:cNvPr>
            <p:cNvSpPr/>
            <p:nvPr/>
          </p:nvSpPr>
          <p:spPr>
            <a:xfrm>
              <a:off x="2927352" y="960077"/>
              <a:ext cx="2197100" cy="1018540"/>
            </a:xfrm>
            <a:custGeom>
              <a:avLst/>
              <a:gdLst/>
              <a:ahLst/>
              <a:cxnLst/>
              <a:rect l="l" t="t" r="r" b="b"/>
              <a:pathLst>
                <a:path w="2197100" h="1018539">
                  <a:moveTo>
                    <a:pt x="0" y="0"/>
                  </a:moveTo>
                  <a:lnTo>
                    <a:pt x="2197100" y="0"/>
                  </a:lnTo>
                  <a:lnTo>
                    <a:pt x="219710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7" name="object 7">
              <a:extLst>
                <a:ext uri="{FF2B5EF4-FFF2-40B4-BE49-F238E27FC236}">
                  <a16:creationId xmlns:a16="http://schemas.microsoft.com/office/drawing/2014/main" id="{9D226278-D88E-4044-8BED-5EDBA213861A}"/>
                </a:ext>
              </a:extLst>
            </p:cNvPr>
            <p:cNvSpPr txBox="1"/>
            <p:nvPr/>
          </p:nvSpPr>
          <p:spPr>
            <a:xfrm>
              <a:off x="3004822" y="1327071"/>
              <a:ext cx="1250950"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ti</a:t>
              </a:r>
              <a:r>
                <a:rPr sz="2200" b="1" dirty="0">
                  <a:solidFill>
                    <a:schemeClr val="bg1"/>
                  </a:solidFill>
                  <a:latin typeface="Times New Roman"/>
                  <a:cs typeface="Times New Roman"/>
                </a:rPr>
                <a:t>on</a:t>
              </a:r>
              <a:endParaRPr sz="2200">
                <a:solidFill>
                  <a:schemeClr val="bg1"/>
                </a:solidFill>
                <a:latin typeface="Times New Roman"/>
                <a:cs typeface="Times New Roman"/>
              </a:endParaRPr>
            </a:p>
          </p:txBody>
        </p:sp>
        <p:sp>
          <p:nvSpPr>
            <p:cNvPr id="8" name="object 8">
              <a:extLst>
                <a:ext uri="{FF2B5EF4-FFF2-40B4-BE49-F238E27FC236}">
                  <a16:creationId xmlns:a16="http://schemas.microsoft.com/office/drawing/2014/main" id="{A9B2EAC4-527C-C449-AA79-DC3D091BD29D}"/>
                </a:ext>
              </a:extLst>
            </p:cNvPr>
            <p:cNvSpPr/>
            <p:nvPr/>
          </p:nvSpPr>
          <p:spPr>
            <a:xfrm>
              <a:off x="5124452" y="960077"/>
              <a:ext cx="1761489" cy="1018540"/>
            </a:xfrm>
            <a:custGeom>
              <a:avLst/>
              <a:gdLst/>
              <a:ahLst/>
              <a:cxnLst/>
              <a:rect l="l" t="t" r="r" b="b"/>
              <a:pathLst>
                <a:path w="1761489" h="1018539">
                  <a:moveTo>
                    <a:pt x="0" y="0"/>
                  </a:moveTo>
                  <a:lnTo>
                    <a:pt x="1761489" y="0"/>
                  </a:lnTo>
                  <a:lnTo>
                    <a:pt x="176148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9" name="object 9">
              <a:extLst>
                <a:ext uri="{FF2B5EF4-FFF2-40B4-BE49-F238E27FC236}">
                  <a16:creationId xmlns:a16="http://schemas.microsoft.com/office/drawing/2014/main" id="{24903C9A-EF99-0647-9C94-5ADACFAB5D15}"/>
                </a:ext>
              </a:extLst>
            </p:cNvPr>
            <p:cNvSpPr txBox="1"/>
            <p:nvPr/>
          </p:nvSpPr>
          <p:spPr>
            <a:xfrm>
              <a:off x="5201922" y="1327071"/>
              <a:ext cx="134302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xp</a:t>
              </a:r>
              <a:r>
                <a:rPr sz="2200" b="1" spc="-20" dirty="0">
                  <a:solidFill>
                    <a:schemeClr val="bg1"/>
                  </a:solidFill>
                  <a:latin typeface="Times New Roman"/>
                  <a:cs typeface="Times New Roman"/>
                </a:rPr>
                <a:t>r</a:t>
              </a:r>
              <a:r>
                <a:rPr sz="2200" b="1" spc="-10" dirty="0">
                  <a:solidFill>
                    <a:schemeClr val="bg1"/>
                  </a:solidFill>
                  <a:latin typeface="Times New Roman"/>
                  <a:cs typeface="Times New Roman"/>
                </a:rPr>
                <a:t>es</a:t>
              </a:r>
              <a:r>
                <a:rPr sz="2200" b="1" dirty="0">
                  <a:solidFill>
                    <a:schemeClr val="bg1"/>
                  </a:solidFill>
                  <a:latin typeface="Times New Roman"/>
                  <a:cs typeface="Times New Roman"/>
                </a:rPr>
                <a:t>s</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0" name="object 10">
              <a:extLst>
                <a:ext uri="{FF2B5EF4-FFF2-40B4-BE49-F238E27FC236}">
                  <a16:creationId xmlns:a16="http://schemas.microsoft.com/office/drawing/2014/main" id="{5059340B-75A2-344E-B9A7-EC39B9EC329F}"/>
                </a:ext>
              </a:extLst>
            </p:cNvPr>
            <p:cNvSpPr/>
            <p:nvPr/>
          </p:nvSpPr>
          <p:spPr>
            <a:xfrm>
              <a:off x="6885942" y="960077"/>
              <a:ext cx="2528570" cy="1018540"/>
            </a:xfrm>
            <a:custGeom>
              <a:avLst/>
              <a:gdLst/>
              <a:ahLst/>
              <a:cxnLst/>
              <a:rect l="l" t="t" r="r" b="b"/>
              <a:pathLst>
                <a:path w="2528570" h="1018539">
                  <a:moveTo>
                    <a:pt x="0" y="0"/>
                  </a:moveTo>
                  <a:lnTo>
                    <a:pt x="2528569" y="0"/>
                  </a:lnTo>
                  <a:lnTo>
                    <a:pt x="252856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1" name="object 11">
              <a:extLst>
                <a:ext uri="{FF2B5EF4-FFF2-40B4-BE49-F238E27FC236}">
                  <a16:creationId xmlns:a16="http://schemas.microsoft.com/office/drawing/2014/main" id="{D9D2397C-9FFB-4D40-A542-B4C6DDAE08C5}"/>
                </a:ext>
              </a:extLst>
            </p:cNvPr>
            <p:cNvSpPr txBox="1"/>
            <p:nvPr/>
          </p:nvSpPr>
          <p:spPr>
            <a:xfrm>
              <a:off x="6963411" y="1327071"/>
              <a:ext cx="232727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n</a:t>
              </a:r>
              <a:r>
                <a:rPr sz="2200" b="1" spc="-10" dirty="0">
                  <a:solidFill>
                    <a:schemeClr val="bg1"/>
                  </a:solidFill>
                  <a:latin typeface="Times New Roman"/>
                  <a:cs typeface="Times New Roman"/>
                </a:rPr>
                <a:t>gli</a:t>
              </a:r>
              <a:r>
                <a:rPr sz="2200" b="1" spc="-25" dirty="0">
                  <a:solidFill>
                    <a:schemeClr val="bg1"/>
                  </a:solidFill>
                  <a:latin typeface="Times New Roman"/>
                  <a:cs typeface="Times New Roman"/>
                </a:rPr>
                <a:t>s</a:t>
              </a:r>
              <a:r>
                <a:rPr sz="2200" b="1" dirty="0">
                  <a:solidFill>
                    <a:schemeClr val="bg1"/>
                  </a:solidFill>
                  <a:latin typeface="Times New Roman"/>
                  <a:cs typeface="Times New Roman"/>
                </a:rPr>
                <a:t>h </a:t>
              </a:r>
              <a:r>
                <a:rPr sz="2200" b="1" spc="-5" dirty="0">
                  <a:solidFill>
                    <a:schemeClr val="bg1"/>
                  </a:solidFill>
                  <a:latin typeface="Times New Roman"/>
                  <a:cs typeface="Times New Roman"/>
                </a:rPr>
                <a:t>d</a:t>
              </a:r>
              <a:r>
                <a:rPr sz="2200" b="1" spc="-10" dirty="0">
                  <a:solidFill>
                    <a:schemeClr val="bg1"/>
                  </a:solidFill>
                  <a:latin typeface="Times New Roman"/>
                  <a:cs typeface="Times New Roman"/>
                </a:rPr>
                <a:t>escr</a:t>
              </a:r>
              <a:r>
                <a:rPr sz="2200" b="1" spc="-15" dirty="0">
                  <a:solidFill>
                    <a:schemeClr val="bg1"/>
                  </a:solidFill>
                  <a:latin typeface="Times New Roman"/>
                  <a:cs typeface="Times New Roman"/>
                </a:rPr>
                <a:t>ip</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2" name="object 12">
              <a:extLst>
                <a:ext uri="{FF2B5EF4-FFF2-40B4-BE49-F238E27FC236}">
                  <a16:creationId xmlns:a16="http://schemas.microsoft.com/office/drawing/2014/main" id="{94404570-8CF4-4C4B-B690-275ABFA05CB1}"/>
                </a:ext>
              </a:extLst>
            </p:cNvPr>
            <p:cNvSpPr/>
            <p:nvPr/>
          </p:nvSpPr>
          <p:spPr>
            <a:xfrm>
              <a:off x="9414511" y="960077"/>
              <a:ext cx="1433830" cy="1018540"/>
            </a:xfrm>
            <a:custGeom>
              <a:avLst/>
              <a:gdLst/>
              <a:ahLst/>
              <a:cxnLst/>
              <a:rect l="l" t="t" r="r" b="b"/>
              <a:pathLst>
                <a:path w="1433829" h="1018539">
                  <a:moveTo>
                    <a:pt x="0" y="0"/>
                  </a:moveTo>
                  <a:lnTo>
                    <a:pt x="1433830" y="0"/>
                  </a:lnTo>
                  <a:lnTo>
                    <a:pt x="143383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3" name="object 14">
              <a:extLst>
                <a:ext uri="{FF2B5EF4-FFF2-40B4-BE49-F238E27FC236}">
                  <a16:creationId xmlns:a16="http://schemas.microsoft.com/office/drawing/2014/main" id="{E27AD640-A03C-7643-9F01-6B6EB57FDF8B}"/>
                </a:ext>
              </a:extLst>
            </p:cNvPr>
            <p:cNvSpPr txBox="1"/>
            <p:nvPr/>
          </p:nvSpPr>
          <p:spPr>
            <a:xfrm>
              <a:off x="9491982" y="1327071"/>
              <a:ext cx="784860" cy="393112"/>
            </a:xfrm>
            <a:prstGeom prst="rect">
              <a:avLst/>
            </a:prstGeom>
          </p:spPr>
          <p:txBody>
            <a:bodyPr vert="horz" wrap="square" lIns="0" tIns="0" rIns="0" bIns="0" rtlCol="0">
              <a:spAutoFit/>
            </a:bodyPr>
            <a:lstStyle/>
            <a:p>
              <a:pPr marL="12700">
                <a:lnSpc>
                  <a:spcPct val="100000"/>
                </a:lnSpc>
              </a:pPr>
              <a:r>
                <a:rPr sz="2200" b="1" spc="-10" dirty="0">
                  <a:solidFill>
                    <a:schemeClr val="bg1"/>
                  </a:solidFill>
                  <a:latin typeface="Times New Roman"/>
                  <a:cs typeface="Times New Roman"/>
                </a:rPr>
                <a:t>Re</a:t>
              </a:r>
              <a:r>
                <a:rPr sz="2200" b="1" dirty="0">
                  <a:solidFill>
                    <a:schemeClr val="bg1"/>
                  </a:solidFill>
                  <a:latin typeface="Times New Roman"/>
                  <a:cs typeface="Times New Roman"/>
                </a:rPr>
                <a:t>s</a:t>
              </a:r>
              <a:r>
                <a:rPr sz="2200" b="1" spc="-5" dirty="0">
                  <a:solidFill>
                    <a:schemeClr val="bg1"/>
                  </a:solidFill>
                  <a:latin typeface="Times New Roman"/>
                  <a:cs typeface="Times New Roman"/>
                </a:rPr>
                <a:t>u</a:t>
              </a:r>
              <a:r>
                <a:rPr sz="2200" b="1" spc="-15" dirty="0">
                  <a:solidFill>
                    <a:schemeClr val="bg1"/>
                  </a:solidFill>
                  <a:latin typeface="Times New Roman"/>
                  <a:cs typeface="Times New Roman"/>
                </a:rPr>
                <a:t>lt</a:t>
              </a:r>
              <a:endParaRPr sz="2200">
                <a:solidFill>
                  <a:schemeClr val="bg1"/>
                </a:solidFill>
                <a:latin typeface="Times New Roman"/>
                <a:cs typeface="Times New Roman"/>
              </a:endParaRPr>
            </a:p>
          </p:txBody>
        </p:sp>
      </p:grpSp>
      <p:graphicFrame>
        <p:nvGraphicFramePr>
          <p:cNvPr id="14" name="object 13">
            <a:extLst>
              <a:ext uri="{FF2B5EF4-FFF2-40B4-BE49-F238E27FC236}">
                <a16:creationId xmlns:a16="http://schemas.microsoft.com/office/drawing/2014/main" id="{B70816FD-8FEC-8E49-91ED-9BA6ACE1B878}"/>
              </a:ext>
            </a:extLst>
          </p:cNvPr>
          <p:cNvGraphicFramePr>
            <a:graphicFrameLocks noGrp="1"/>
          </p:cNvGraphicFramePr>
          <p:nvPr>
            <p:extLst>
              <p:ext uri="{D42A27DB-BD31-4B8C-83A1-F6EECF244321}">
                <p14:modId xmlns:p14="http://schemas.microsoft.com/office/powerpoint/2010/main" val="3944907175"/>
              </p:ext>
            </p:extLst>
          </p:nvPr>
        </p:nvGraphicFramePr>
        <p:xfrm>
          <a:off x="1343661" y="2083981"/>
          <a:ext cx="9504677" cy="4608825"/>
        </p:xfrm>
        <a:graphic>
          <a:graphicData uri="http://schemas.openxmlformats.org/drawingml/2006/table">
            <a:tbl>
              <a:tblPr firstRow="1" bandRow="1">
                <a:tableStyleId>{2D5ABB26-0587-4C30-8999-92F81FD0307C}</a:tableStyleId>
              </a:tblPr>
              <a:tblGrid>
                <a:gridCol w="1049655">
                  <a:extLst>
                    <a:ext uri="{9D8B030D-6E8A-4147-A177-3AD203B41FA5}">
                      <a16:colId xmlns:a16="http://schemas.microsoft.com/office/drawing/2014/main" val="20000"/>
                    </a:ext>
                  </a:extLst>
                </a:gridCol>
                <a:gridCol w="2641071">
                  <a:extLst>
                    <a:ext uri="{9D8B030D-6E8A-4147-A177-3AD203B41FA5}">
                      <a16:colId xmlns:a16="http://schemas.microsoft.com/office/drawing/2014/main" val="20001"/>
                    </a:ext>
                  </a:extLst>
                </a:gridCol>
                <a:gridCol w="515486">
                  <a:extLst>
                    <a:ext uri="{9D8B030D-6E8A-4147-A177-3AD203B41FA5}">
                      <a16:colId xmlns:a16="http://schemas.microsoft.com/office/drawing/2014/main" val="20002"/>
                    </a:ext>
                  </a:extLst>
                </a:gridCol>
                <a:gridCol w="419140">
                  <a:extLst>
                    <a:ext uri="{9D8B030D-6E8A-4147-A177-3AD203B41FA5}">
                      <a16:colId xmlns:a16="http://schemas.microsoft.com/office/drawing/2014/main" val="20003"/>
                    </a:ext>
                  </a:extLst>
                </a:gridCol>
                <a:gridCol w="713091">
                  <a:extLst>
                    <a:ext uri="{9D8B030D-6E8A-4147-A177-3AD203B41FA5}">
                      <a16:colId xmlns:a16="http://schemas.microsoft.com/office/drawing/2014/main" val="20004"/>
                    </a:ext>
                  </a:extLst>
                </a:gridCol>
                <a:gridCol w="2663037">
                  <a:extLst>
                    <a:ext uri="{9D8B030D-6E8A-4147-A177-3AD203B41FA5}">
                      <a16:colId xmlns:a16="http://schemas.microsoft.com/office/drawing/2014/main" val="20005"/>
                    </a:ext>
                  </a:extLst>
                </a:gridCol>
                <a:gridCol w="1503197">
                  <a:extLst>
                    <a:ext uri="{9D8B030D-6E8A-4147-A177-3AD203B41FA5}">
                      <a16:colId xmlns:a16="http://schemas.microsoft.com/office/drawing/2014/main" val="20006"/>
                    </a:ext>
                  </a:extLst>
                </a:gridCol>
              </a:tblGrid>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15" dirty="0">
                          <a:solidFill>
                            <a:schemeClr val="bg1"/>
                          </a:solidFill>
                          <a:latin typeface="Times New Roman"/>
                          <a:cs typeface="Times New Roman"/>
                        </a:rPr>
                        <a:t>a</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di</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spc="-5" dirty="0">
                          <a:solidFill>
                            <a:schemeClr val="bg1"/>
                          </a:solidFill>
                          <a:latin typeface="Courier New"/>
                          <a:cs typeface="Courier New"/>
                        </a:rPr>
                        <a:t>11</a:t>
                      </a:r>
                      <a:endParaRPr sz="2000">
                        <a:solidFill>
                          <a:schemeClr val="bg1"/>
                        </a:solidFill>
                        <a:latin typeface="Courier New"/>
                        <a:cs typeface="Courier New"/>
                      </a:endParaRPr>
                    </a:p>
                  </a:txBody>
                  <a:tcPr marL="0" marR="0" marT="0" marB="0">
                    <a:solidFill>
                      <a:srgbClr val="0099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83185">
                        <a:lnSpc>
                          <a:spcPct val="100000"/>
                        </a:lnSpc>
                      </a:pPr>
                      <a:r>
                        <a:rPr sz="2000" b="1" spc="-5" dirty="0">
                          <a:solidFill>
                            <a:schemeClr val="bg1"/>
                          </a:solidFill>
                          <a:latin typeface="Courier New"/>
                          <a:cs typeface="Courier New"/>
                        </a:rPr>
                        <a:t>56</a:t>
                      </a:r>
                      <a:endParaRPr sz="2000">
                        <a:solidFill>
                          <a:schemeClr val="bg1"/>
                        </a:solidFill>
                        <a:latin typeface="Courier New"/>
                        <a:cs typeface="Courier New"/>
                      </a:endParaRPr>
                    </a:p>
                  </a:txBody>
                  <a:tcPr marL="0" marR="0" marT="0" marB="0">
                    <a:solidFill>
                      <a:srgbClr val="0099FF"/>
                    </a:solidFill>
                  </a:tcPr>
                </a:tc>
                <a:tc>
                  <a:txBody>
                    <a:bodyPr/>
                    <a:lstStyle/>
                    <a:p>
                      <a:pPr marL="293370">
                        <a:lnSpc>
                          <a:spcPct val="100000"/>
                        </a:lnSpc>
                      </a:pPr>
                      <a:r>
                        <a:rPr sz="2000" b="1" spc="-15" dirty="0">
                          <a:solidFill>
                            <a:schemeClr val="bg1"/>
                          </a:solidFill>
                          <a:latin typeface="Times New Roman"/>
                          <a:cs typeface="Times New Roman"/>
                        </a:rPr>
                        <a:t>1</a:t>
                      </a:r>
                      <a:r>
                        <a:rPr sz="2000" b="1" dirty="0">
                          <a:solidFill>
                            <a:schemeClr val="bg1"/>
                          </a:solidFill>
                          <a:latin typeface="Times New Roman"/>
                          <a:cs typeface="Times New Roman"/>
                        </a:rPr>
                        <a:t>1 p</a:t>
                      </a:r>
                      <a:r>
                        <a:rPr sz="2000" b="1" spc="-5" dirty="0">
                          <a:solidFill>
                            <a:schemeClr val="bg1"/>
                          </a:solidFill>
                          <a:latin typeface="Times New Roman"/>
                          <a:cs typeface="Times New Roman"/>
                        </a:rPr>
                        <a:t>lu</a:t>
                      </a:r>
                      <a:r>
                        <a:rPr sz="2000" b="1" dirty="0">
                          <a:solidFill>
                            <a:schemeClr val="bg1"/>
                          </a:solidFill>
                          <a:latin typeface="Times New Roman"/>
                          <a:cs typeface="Times New Roman"/>
                        </a:rPr>
                        <a:t>s 56</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67</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0"/>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u</a:t>
                      </a:r>
                      <a:r>
                        <a:rPr sz="2000" b="1" dirty="0">
                          <a:solidFill>
                            <a:schemeClr val="bg1"/>
                          </a:solidFill>
                          <a:latin typeface="Times New Roman"/>
                          <a:cs typeface="Times New Roman"/>
                        </a:rPr>
                        <a:t>b</a:t>
                      </a:r>
                      <a:r>
                        <a:rPr sz="2000" b="1" spc="-5" dirty="0">
                          <a:solidFill>
                            <a:schemeClr val="bg1"/>
                          </a:solidFill>
                          <a:latin typeface="Times New Roman"/>
                          <a:cs typeface="Times New Roman"/>
                        </a:rPr>
                        <a:t>t</a:t>
                      </a:r>
                      <a:r>
                        <a:rPr sz="2000" b="1" dirty="0">
                          <a:solidFill>
                            <a:schemeClr val="bg1"/>
                          </a:solidFill>
                          <a:latin typeface="Times New Roman"/>
                          <a:cs typeface="Times New Roman"/>
                        </a:rPr>
                        <a:t>ra</a:t>
                      </a:r>
                      <a:r>
                        <a:rPr sz="2000" b="1" spc="-10" dirty="0">
                          <a:solidFill>
                            <a:schemeClr val="bg1"/>
                          </a:solidFill>
                          <a:latin typeface="Times New Roman"/>
                          <a:cs typeface="Times New Roman"/>
                        </a:rPr>
                        <a:t>c</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spc="-5" dirty="0">
                          <a:solidFill>
                            <a:schemeClr val="bg1"/>
                          </a:solidFill>
                          <a:latin typeface="Courier New"/>
                          <a:cs typeface="Courier New"/>
                        </a:rPr>
                        <a:t>23</a:t>
                      </a:r>
                      <a:endParaRPr sz="2000">
                        <a:solidFill>
                          <a:schemeClr val="bg1"/>
                        </a:solidFill>
                        <a:latin typeface="Courier New"/>
                        <a:cs typeface="Courier New"/>
                      </a:endParaRPr>
                    </a:p>
                  </a:txBody>
                  <a:tcPr marL="0" marR="0" marT="0" marB="0">
                    <a:solidFill>
                      <a:srgbClr val="99CC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spc="-5" dirty="0">
                          <a:solidFill>
                            <a:schemeClr val="bg1"/>
                          </a:solidFill>
                          <a:latin typeface="Courier New"/>
                          <a:cs typeface="Courier New"/>
                        </a:rPr>
                        <a:t>52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spc="-15" dirty="0">
                          <a:solidFill>
                            <a:schemeClr val="bg1"/>
                          </a:solidFill>
                          <a:latin typeface="Times New Roman"/>
                          <a:cs typeface="Times New Roman"/>
                        </a:rPr>
                        <a:t>2</a:t>
                      </a:r>
                      <a:r>
                        <a:rPr sz="2000" b="1" dirty="0">
                          <a:solidFill>
                            <a:schemeClr val="bg1"/>
                          </a:solidFill>
                          <a:latin typeface="Times New Roman"/>
                          <a:cs typeface="Times New Roman"/>
                        </a:rPr>
                        <a:t>3 m</a:t>
                      </a:r>
                      <a:r>
                        <a:rPr sz="2000" b="1" spc="-5" dirty="0">
                          <a:solidFill>
                            <a:schemeClr val="bg1"/>
                          </a:solidFill>
                          <a:latin typeface="Times New Roman"/>
                          <a:cs typeface="Times New Roman"/>
                        </a:rPr>
                        <a:t>inu</a:t>
                      </a:r>
                      <a:r>
                        <a:rPr sz="2000" b="1" dirty="0">
                          <a:solidFill>
                            <a:schemeClr val="bg1"/>
                          </a:solidFill>
                          <a:latin typeface="Times New Roman"/>
                          <a:cs typeface="Times New Roman"/>
                        </a:rPr>
                        <a:t>s 52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-29</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1"/>
                  </a:ext>
                </a:extLst>
              </a:tr>
              <a:tr h="664210">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mult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ca</a:t>
                      </a:r>
                      <a:r>
                        <a:rPr sz="2000" b="1" spc="-5" dirty="0">
                          <a:solidFill>
                            <a:schemeClr val="bg1"/>
                          </a:solidFill>
                          <a:latin typeface="Times New Roman"/>
                          <a:cs typeface="Times New Roman"/>
                        </a:rPr>
                        <a:t>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4</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a:t>
                      </a:r>
                      <a:r>
                        <a:rPr sz="2000" b="1" spc="-5" dirty="0">
                          <a:solidFill>
                            <a:schemeClr val="bg1"/>
                          </a:solidFill>
                          <a:latin typeface="Times New Roman"/>
                          <a:cs typeface="Times New Roman"/>
                        </a:rPr>
                        <a:t>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b</a:t>
                      </a:r>
                      <a:r>
                        <a:rPr sz="2000" b="1" dirty="0">
                          <a:solidFill>
                            <a:schemeClr val="bg1"/>
                          </a:solidFill>
                          <a:latin typeface="Times New Roman"/>
                          <a:cs typeface="Times New Roman"/>
                        </a:rPr>
                        <a:t>y 5</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20</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2"/>
                  </a:ext>
                </a:extLst>
              </a:tr>
              <a:tr h="665479">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e</a:t>
                      </a:r>
                      <a:r>
                        <a:rPr sz="2000" b="1" dirty="0">
                          <a:solidFill>
                            <a:schemeClr val="bg1"/>
                          </a:solidFill>
                          <a:latin typeface="Times New Roman"/>
                          <a:cs typeface="Times New Roman"/>
                        </a:rPr>
                        <a:t>x</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on</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n</a:t>
                      </a:r>
                      <a:r>
                        <a:rPr sz="2000" b="1" spc="-5" dirty="0">
                          <a:solidFill>
                            <a:schemeClr val="bg1"/>
                          </a:solidFill>
                          <a:latin typeface="Times New Roman"/>
                          <a:cs typeface="Times New Roman"/>
                        </a:rPr>
                        <a:t>tiation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2</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to </a:t>
                      </a:r>
                      <a:r>
                        <a:rPr sz="2000" b="1" spc="-5" dirty="0">
                          <a:solidFill>
                            <a:schemeClr val="bg1"/>
                          </a:solidFill>
                          <a:latin typeface="Times New Roman"/>
                          <a:cs typeface="Times New Roman"/>
                        </a:rPr>
                        <a:t>th</a:t>
                      </a:r>
                      <a:r>
                        <a:rPr sz="2000" b="1" dirty="0">
                          <a:solidFill>
                            <a:schemeClr val="bg1"/>
                          </a:solidFill>
                          <a:latin typeface="Times New Roman"/>
                          <a:cs typeface="Times New Roman"/>
                        </a:rPr>
                        <a:t>e </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ower</a:t>
                      </a:r>
                      <a:r>
                        <a:rPr sz="2000" b="1" spc="-10" dirty="0">
                          <a:solidFill>
                            <a:schemeClr val="bg1"/>
                          </a:solidFill>
                          <a:latin typeface="Times New Roman"/>
                          <a:cs typeface="Times New Roman"/>
                        </a:rPr>
                        <a:t> </a:t>
                      </a:r>
                      <a:r>
                        <a:rPr sz="2000" b="1" dirty="0">
                          <a:solidFill>
                            <a:schemeClr val="bg1"/>
                          </a:solidFill>
                          <a:latin typeface="Times New Roman"/>
                          <a:cs typeface="Times New Roman"/>
                        </a:rPr>
                        <a:t>of 5</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32</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3"/>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divi</a:t>
                      </a:r>
                      <a:r>
                        <a:rPr sz="2000" b="1"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dirty="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4.5</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4"/>
                  </a:ext>
                </a:extLst>
              </a:tr>
              <a:tr h="665480">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5" dirty="0">
                          <a:solidFill>
                            <a:schemeClr val="bg1"/>
                          </a:solidFill>
                          <a:latin typeface="Times New Roman"/>
                          <a:cs typeface="Times New Roman"/>
                        </a:rPr>
                        <a:t>int</a:t>
                      </a:r>
                      <a:r>
                        <a:rPr sz="2000" b="1" dirty="0">
                          <a:solidFill>
                            <a:schemeClr val="bg1"/>
                          </a:solidFill>
                          <a:latin typeface="Times New Roman"/>
                          <a:cs typeface="Times New Roman"/>
                        </a:rPr>
                        <a:t>eg</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r </a:t>
                      </a:r>
                      <a:r>
                        <a:rPr sz="2000" b="1" spc="-5" dirty="0">
                          <a:solidFill>
                            <a:schemeClr val="bg1"/>
                          </a:solidFill>
                          <a:latin typeface="Times New Roman"/>
                          <a:cs typeface="Times New Roman"/>
                        </a:rPr>
                        <a:t>d</a:t>
                      </a:r>
                      <a:r>
                        <a:rPr sz="2000" b="1" spc="5" dirty="0">
                          <a:solidFill>
                            <a:schemeClr val="bg1"/>
                          </a:solidFill>
                          <a:latin typeface="Times New Roman"/>
                          <a:cs typeface="Times New Roman"/>
                        </a:rPr>
                        <a:t>i</a:t>
                      </a:r>
                      <a:r>
                        <a:rPr sz="2000" b="1" dirty="0">
                          <a:solidFill>
                            <a:schemeClr val="bg1"/>
                          </a:solidFill>
                          <a:latin typeface="Times New Roman"/>
                          <a:cs typeface="Times New Roman"/>
                        </a:rPr>
                        <a:t>vi</a:t>
                      </a: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5"/>
                  </a:ext>
                </a:extLst>
              </a:tr>
              <a:tr h="71246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marR="568325">
                        <a:lnSpc>
                          <a:spcPts val="2440"/>
                        </a:lnSpc>
                      </a:pPr>
                      <a:r>
                        <a:rPr sz="2000" b="1" spc="-5" dirty="0">
                          <a:solidFill>
                            <a:schemeClr val="bg1"/>
                          </a:solidFill>
                          <a:latin typeface="Times New Roman"/>
                          <a:cs typeface="Times New Roman"/>
                        </a:rPr>
                        <a:t>m</a:t>
                      </a:r>
                      <a:r>
                        <a:rPr sz="2000" b="1" dirty="0">
                          <a:solidFill>
                            <a:schemeClr val="bg1"/>
                          </a:solidFill>
                          <a:latin typeface="Times New Roman"/>
                          <a:cs typeface="Times New Roman"/>
                        </a:rPr>
                        <a:t>o</a:t>
                      </a:r>
                      <a:r>
                        <a:rPr sz="2000" b="1" spc="-5" dirty="0">
                          <a:solidFill>
                            <a:schemeClr val="bg1"/>
                          </a:solidFill>
                          <a:latin typeface="Times New Roman"/>
                          <a:cs typeface="Times New Roman"/>
                        </a:rPr>
                        <a:t>du</a:t>
                      </a:r>
                      <a:r>
                        <a:rPr sz="2000" b="1" spc="5" dirty="0">
                          <a:solidFill>
                            <a:schemeClr val="bg1"/>
                          </a:solidFill>
                          <a:latin typeface="Times New Roman"/>
                          <a:cs typeface="Times New Roman"/>
                        </a:rPr>
                        <a:t>l</a:t>
                      </a:r>
                      <a:r>
                        <a:rPr sz="2000" b="1" dirty="0">
                          <a:solidFill>
                            <a:schemeClr val="bg1"/>
                          </a:solidFill>
                          <a:latin typeface="Times New Roman"/>
                          <a:cs typeface="Times New Roman"/>
                        </a:rPr>
                        <a:t>o </a:t>
                      </a:r>
                      <a:r>
                        <a:rPr sz="2000" b="1" spc="-5" dirty="0">
                          <a:solidFill>
                            <a:schemeClr val="bg1"/>
                          </a:solidFill>
                          <a:latin typeface="Times New Roman"/>
                          <a:cs typeface="Times New Roman"/>
                        </a:rPr>
                        <a:t>(</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e</a:t>
                      </a:r>
                      <a:r>
                        <a:rPr sz="2000" b="1" spc="-5" dirty="0">
                          <a:solidFill>
                            <a:schemeClr val="bg1"/>
                          </a:solidFill>
                          <a:latin typeface="Times New Roman"/>
                          <a:cs typeface="Times New Roman"/>
                        </a:rPr>
                        <a:t>m</a:t>
                      </a:r>
                      <a:r>
                        <a:rPr sz="2000" b="1" dirty="0">
                          <a:solidFill>
                            <a:schemeClr val="bg1"/>
                          </a:solidFill>
                          <a:latin typeface="Times New Roman"/>
                          <a:cs typeface="Times New Roman"/>
                        </a:rPr>
                        <a:t>ain</a:t>
                      </a:r>
                      <a:r>
                        <a:rPr sz="2000" b="1" spc="-5" dirty="0">
                          <a:solidFill>
                            <a:schemeClr val="bg1"/>
                          </a:solidFill>
                          <a:latin typeface="Times New Roman"/>
                          <a:cs typeface="Times New Roman"/>
                        </a:rPr>
                        <a:t>d</a:t>
                      </a:r>
                      <a:r>
                        <a:rPr sz="2000" b="1" dirty="0">
                          <a:solidFill>
                            <a:schemeClr val="bg1"/>
                          </a:solidFill>
                          <a:latin typeface="Times New Roman"/>
                          <a:cs typeface="Times New Roman"/>
                        </a:rPr>
                        <a:t>e</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mod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2</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dirty="0">
                          <a:solidFill>
                            <a:schemeClr val="bg1"/>
                          </a:solidFill>
                          <a:latin typeface="Courier New"/>
                          <a:cs typeface="Courier New"/>
                        </a:rPr>
                        <a:t>1</a:t>
                      </a:r>
                      <a:endParaRPr sz="2000" dirty="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2536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5DB7-B6B4-2947-AC81-30EAA5EA305C}"/>
              </a:ext>
            </a:extLst>
          </p:cNvPr>
          <p:cNvSpPr>
            <a:spLocks noGrp="1"/>
          </p:cNvSpPr>
          <p:nvPr>
            <p:ph type="title"/>
          </p:nvPr>
        </p:nvSpPr>
        <p:spPr/>
        <p:txBody>
          <a:bodyPr>
            <a:normAutofit fontScale="90000"/>
          </a:bodyPr>
          <a:lstStyle/>
          <a:p>
            <a:r>
              <a:rPr lang="en-CA" spc="-10" dirty="0">
                <a:latin typeface="Arial"/>
                <a:cs typeface="Arial"/>
              </a:rPr>
              <a:t>A</a:t>
            </a:r>
            <a:r>
              <a:rPr lang="en-CA" spc="-5" dirty="0">
                <a:latin typeface="Arial"/>
                <a:cs typeface="Arial"/>
              </a:rPr>
              <a:t>ri</a:t>
            </a:r>
            <a:r>
              <a:rPr lang="en-CA" spc="-10" dirty="0">
                <a:latin typeface="Arial"/>
                <a:cs typeface="Arial"/>
              </a:rPr>
              <a:t>t</a:t>
            </a:r>
            <a:r>
              <a:rPr lang="en-CA" spc="-25" dirty="0">
                <a:latin typeface="Arial"/>
                <a:cs typeface="Arial"/>
              </a:rPr>
              <a:t>h</a:t>
            </a:r>
            <a:r>
              <a:rPr lang="en-CA" spc="-10" dirty="0">
                <a:latin typeface="Arial"/>
                <a:cs typeface="Arial"/>
              </a:rPr>
              <a:t>m</a:t>
            </a:r>
            <a:r>
              <a:rPr lang="en-CA" dirty="0">
                <a:latin typeface="Arial"/>
                <a:cs typeface="Arial"/>
              </a:rPr>
              <a:t>e</a:t>
            </a:r>
            <a:r>
              <a:rPr lang="en-CA" spc="-5" dirty="0">
                <a:latin typeface="Arial"/>
                <a:cs typeface="Arial"/>
              </a:rPr>
              <a:t>t</a:t>
            </a:r>
            <a:r>
              <a:rPr lang="en-CA" spc="-20" dirty="0">
                <a:latin typeface="Arial"/>
                <a:cs typeface="Arial"/>
              </a:rPr>
              <a:t>i</a:t>
            </a:r>
            <a:r>
              <a:rPr lang="en-CA" spc="-25" dirty="0">
                <a:latin typeface="Arial"/>
                <a:cs typeface="Arial"/>
              </a:rPr>
              <a:t>c</a:t>
            </a:r>
            <a:r>
              <a:rPr lang="en-CA" spc="-5" dirty="0">
                <a:latin typeface="Arial"/>
                <a:cs typeface="Arial"/>
              </a:rPr>
              <a:t> </a:t>
            </a:r>
            <a:r>
              <a:rPr lang="en-CA" spc="-35" dirty="0">
                <a:latin typeface="Arial"/>
                <a:cs typeface="Arial"/>
              </a:rPr>
              <a:t>Ope</a:t>
            </a:r>
            <a:r>
              <a:rPr lang="en-CA" spc="-5" dirty="0">
                <a:latin typeface="Arial"/>
                <a:cs typeface="Arial"/>
              </a:rPr>
              <a:t>r</a:t>
            </a:r>
            <a:r>
              <a:rPr lang="en-CA" dirty="0">
                <a:latin typeface="Arial"/>
                <a:cs typeface="Arial"/>
              </a:rPr>
              <a:t>a</a:t>
            </a:r>
            <a:r>
              <a:rPr lang="en-CA" spc="-5" dirty="0">
                <a:latin typeface="Arial"/>
                <a:cs typeface="Arial"/>
              </a:rPr>
              <a:t>t</a:t>
            </a:r>
            <a:r>
              <a:rPr lang="en-CA" spc="-10" dirty="0">
                <a:latin typeface="Arial"/>
                <a:cs typeface="Arial"/>
              </a:rPr>
              <a:t>o</a:t>
            </a:r>
            <a:r>
              <a:rPr lang="en-CA" dirty="0">
                <a:latin typeface="Arial"/>
                <a:cs typeface="Arial"/>
              </a:rPr>
              <a:t>r</a:t>
            </a:r>
            <a:r>
              <a:rPr lang="en-CA" spc="-5" dirty="0">
                <a:latin typeface="Arial"/>
                <a:cs typeface="Arial"/>
              </a:rPr>
              <a:t> </a:t>
            </a:r>
            <a:r>
              <a:rPr lang="en-CA" spc="-30" dirty="0">
                <a:latin typeface="Arial"/>
                <a:cs typeface="Arial"/>
              </a:rPr>
              <a:t>P</a:t>
            </a:r>
            <a:r>
              <a:rPr lang="en-CA" spc="-10" dirty="0">
                <a:latin typeface="Arial"/>
                <a:cs typeface="Arial"/>
              </a:rPr>
              <a:t>r</a:t>
            </a:r>
            <a:r>
              <a:rPr lang="en-CA" dirty="0">
                <a:latin typeface="Arial"/>
                <a:cs typeface="Arial"/>
              </a:rPr>
              <a:t>e</a:t>
            </a:r>
            <a:r>
              <a:rPr lang="en-CA" spc="-5" dirty="0">
                <a:latin typeface="Arial"/>
                <a:cs typeface="Arial"/>
              </a:rPr>
              <a:t>c</a:t>
            </a:r>
            <a:r>
              <a:rPr lang="en-CA" dirty="0">
                <a:latin typeface="Arial"/>
                <a:cs typeface="Arial"/>
              </a:rPr>
              <a:t>e</a:t>
            </a:r>
            <a:r>
              <a:rPr lang="en-CA" spc="-30" dirty="0">
                <a:latin typeface="Arial"/>
                <a:cs typeface="Arial"/>
              </a:rPr>
              <a:t>de</a:t>
            </a:r>
            <a:r>
              <a:rPr lang="en-CA" spc="-25" dirty="0">
                <a:latin typeface="Arial"/>
                <a:cs typeface="Arial"/>
              </a:rPr>
              <a:t>n</a:t>
            </a:r>
            <a:r>
              <a:rPr lang="en-CA" spc="-5" dirty="0">
                <a:latin typeface="Arial"/>
                <a:cs typeface="Arial"/>
              </a:rPr>
              <a:t>c</a:t>
            </a:r>
            <a:r>
              <a:rPr lang="en-CA" dirty="0">
                <a:latin typeface="Arial"/>
                <a:cs typeface="Arial"/>
              </a:rPr>
              <a:t>e</a:t>
            </a:r>
            <a:endParaRPr lang="en-US" dirty="0"/>
          </a:p>
        </p:txBody>
      </p:sp>
      <p:sp>
        <p:nvSpPr>
          <p:cNvPr id="3" name="Content Placeholder 2">
            <a:extLst>
              <a:ext uri="{FF2B5EF4-FFF2-40B4-BE49-F238E27FC236}">
                <a16:creationId xmlns:a16="http://schemas.microsoft.com/office/drawing/2014/main" id="{1224A1BA-E059-374F-A70B-3BF7F720CA24}"/>
              </a:ext>
            </a:extLst>
          </p:cNvPr>
          <p:cNvSpPr>
            <a:spLocks noGrp="1"/>
          </p:cNvSpPr>
          <p:nvPr>
            <p:ph idx="1"/>
          </p:nvPr>
        </p:nvSpPr>
        <p:spPr/>
        <p:txBody>
          <a:bodyPr>
            <a:normAutofit/>
          </a:bodyPr>
          <a:lstStyle/>
          <a:p>
            <a:pPr fontAlgn="t"/>
            <a:r>
              <a:rPr lang="en-CA" dirty="0"/>
              <a:t>When multiple operators are combined in a single expression, the operations are evaluated in order of precedence (from left to right)</a:t>
            </a:r>
          </a:p>
        </p:txBody>
      </p:sp>
      <p:sp>
        <p:nvSpPr>
          <p:cNvPr id="24" name="object 4">
            <a:extLst>
              <a:ext uri="{FF2B5EF4-FFF2-40B4-BE49-F238E27FC236}">
                <a16:creationId xmlns:a16="http://schemas.microsoft.com/office/drawing/2014/main" id="{D6E6406B-80F6-AB4A-B1DA-94AC8542EB5F}"/>
              </a:ext>
            </a:extLst>
          </p:cNvPr>
          <p:cNvSpPr/>
          <p:nvPr/>
        </p:nvSpPr>
        <p:spPr>
          <a:xfrm>
            <a:off x="1992630" y="3117273"/>
            <a:ext cx="4103370" cy="826711"/>
          </a:xfrm>
          <a:custGeom>
            <a:avLst/>
            <a:gdLst/>
            <a:ahLst/>
            <a:cxnLst/>
            <a:rect l="l" t="t" r="r" b="b"/>
            <a:pathLst>
              <a:path w="4103370" h="1029970">
                <a:moveTo>
                  <a:pt x="0" y="0"/>
                </a:moveTo>
                <a:lnTo>
                  <a:pt x="4103370" y="0"/>
                </a:lnTo>
                <a:lnTo>
                  <a:pt x="410337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5" name="object 5">
            <a:extLst>
              <a:ext uri="{FF2B5EF4-FFF2-40B4-BE49-F238E27FC236}">
                <a16:creationId xmlns:a16="http://schemas.microsoft.com/office/drawing/2014/main" id="{B84A4487-D6A5-894B-948D-45DAED1F5177}"/>
              </a:ext>
            </a:extLst>
          </p:cNvPr>
          <p:cNvSpPr txBox="1"/>
          <p:nvPr/>
        </p:nvSpPr>
        <p:spPr>
          <a:xfrm>
            <a:off x="2070100" y="3279620"/>
            <a:ext cx="1243330" cy="369332"/>
          </a:xfrm>
          <a:prstGeom prst="rect">
            <a:avLst/>
          </a:prstGeom>
        </p:spPr>
        <p:txBody>
          <a:bodyPr vert="horz" wrap="square" lIns="0" tIns="0" rIns="0" bIns="0" rtlCol="0">
            <a:spAutoFit/>
          </a:bodyPr>
          <a:lstStyle/>
          <a:p>
            <a:pPr marL="12700">
              <a:lnSpc>
                <a:spcPct val="100000"/>
              </a:lnSpc>
            </a:pPr>
            <a:r>
              <a:rPr sz="2400" b="1" spc="-30" dirty="0">
                <a:solidFill>
                  <a:schemeClr val="bg1"/>
                </a:solidFill>
                <a:latin typeface="Times New Roman"/>
                <a:cs typeface="Times New Roman"/>
              </a:rPr>
              <a:t>O</a:t>
            </a:r>
            <a:r>
              <a:rPr sz="2400" b="1" dirty="0">
                <a:solidFill>
                  <a:schemeClr val="bg1"/>
                </a:solidFill>
                <a:latin typeface="Times New Roman"/>
                <a:cs typeface="Times New Roman"/>
              </a:rPr>
              <a:t>p</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rator</a:t>
            </a:r>
            <a:endParaRPr sz="2400">
              <a:solidFill>
                <a:schemeClr val="bg1"/>
              </a:solidFill>
              <a:latin typeface="Times New Roman"/>
              <a:cs typeface="Times New Roman"/>
            </a:endParaRPr>
          </a:p>
        </p:txBody>
      </p:sp>
      <p:sp>
        <p:nvSpPr>
          <p:cNvPr id="26" name="object 6">
            <a:extLst>
              <a:ext uri="{FF2B5EF4-FFF2-40B4-BE49-F238E27FC236}">
                <a16:creationId xmlns:a16="http://schemas.microsoft.com/office/drawing/2014/main" id="{37645BA4-CFE0-AD42-84EF-3BC80999C44C}"/>
              </a:ext>
            </a:extLst>
          </p:cNvPr>
          <p:cNvSpPr/>
          <p:nvPr/>
        </p:nvSpPr>
        <p:spPr>
          <a:xfrm>
            <a:off x="6096000" y="3117273"/>
            <a:ext cx="4104640" cy="826711"/>
          </a:xfrm>
          <a:custGeom>
            <a:avLst/>
            <a:gdLst/>
            <a:ahLst/>
            <a:cxnLst/>
            <a:rect l="l" t="t" r="r" b="b"/>
            <a:pathLst>
              <a:path w="4104640" h="1029970">
                <a:moveTo>
                  <a:pt x="0" y="0"/>
                </a:moveTo>
                <a:lnTo>
                  <a:pt x="4104640" y="0"/>
                </a:lnTo>
                <a:lnTo>
                  <a:pt x="410464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7" name="object 7">
            <a:extLst>
              <a:ext uri="{FF2B5EF4-FFF2-40B4-BE49-F238E27FC236}">
                <a16:creationId xmlns:a16="http://schemas.microsoft.com/office/drawing/2014/main" id="{B88659E1-460D-CA47-8A57-C2FBA6FAF237}"/>
              </a:ext>
            </a:extLst>
          </p:cNvPr>
          <p:cNvSpPr txBox="1"/>
          <p:nvPr/>
        </p:nvSpPr>
        <p:spPr>
          <a:xfrm>
            <a:off x="6173470" y="3311370"/>
            <a:ext cx="1496695" cy="369332"/>
          </a:xfrm>
          <a:prstGeom prst="rect">
            <a:avLst/>
          </a:prstGeom>
        </p:spPr>
        <p:txBody>
          <a:bodyPr vert="horz" wrap="square" lIns="0" tIns="0" rIns="0" bIns="0" rtlCol="0">
            <a:spAutoFit/>
          </a:bodyPr>
          <a:lstStyle/>
          <a:p>
            <a:pPr marL="12700">
              <a:lnSpc>
                <a:spcPct val="100000"/>
              </a:lnSpc>
            </a:pPr>
            <a:r>
              <a:rPr sz="2400" b="1" spc="-25" dirty="0">
                <a:solidFill>
                  <a:schemeClr val="bg1"/>
                </a:solidFill>
                <a:latin typeface="Times New Roman"/>
                <a:cs typeface="Times New Roman"/>
              </a:rPr>
              <a:t>P</a:t>
            </a:r>
            <a:r>
              <a:rPr sz="2400" b="1" spc="-15" dirty="0">
                <a:solidFill>
                  <a:schemeClr val="bg1"/>
                </a:solidFill>
                <a:latin typeface="Times New Roman"/>
                <a:cs typeface="Times New Roman"/>
              </a:rPr>
              <a:t>r</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c</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d</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n</a:t>
            </a:r>
            <a:r>
              <a:rPr sz="2400" b="1" spc="-15" dirty="0">
                <a:solidFill>
                  <a:schemeClr val="bg1"/>
                </a:solidFill>
                <a:latin typeface="Times New Roman"/>
                <a:cs typeface="Times New Roman"/>
              </a:rPr>
              <a:t>ce</a:t>
            </a:r>
            <a:endParaRPr sz="2400">
              <a:solidFill>
                <a:schemeClr val="bg1"/>
              </a:solidFill>
              <a:latin typeface="Times New Roman"/>
              <a:cs typeface="Times New Roman"/>
            </a:endParaRPr>
          </a:p>
        </p:txBody>
      </p:sp>
      <p:sp>
        <p:nvSpPr>
          <p:cNvPr id="28" name="object 8">
            <a:extLst>
              <a:ext uri="{FF2B5EF4-FFF2-40B4-BE49-F238E27FC236}">
                <a16:creationId xmlns:a16="http://schemas.microsoft.com/office/drawing/2014/main" id="{99AB3D30-F25D-2C41-97D4-4876AC6A7772}"/>
              </a:ext>
            </a:extLst>
          </p:cNvPr>
          <p:cNvSpPr/>
          <p:nvPr/>
        </p:nvSpPr>
        <p:spPr>
          <a:xfrm>
            <a:off x="1992630" y="3943985"/>
            <a:ext cx="4103370" cy="638810"/>
          </a:xfrm>
          <a:custGeom>
            <a:avLst/>
            <a:gdLst/>
            <a:ahLst/>
            <a:cxnLst/>
            <a:rect l="l" t="t" r="r" b="b"/>
            <a:pathLst>
              <a:path w="4103370" h="638810">
                <a:moveTo>
                  <a:pt x="0" y="0"/>
                </a:moveTo>
                <a:lnTo>
                  <a:pt x="4103370" y="0"/>
                </a:lnTo>
                <a:lnTo>
                  <a:pt x="410337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29" name="object 9">
            <a:extLst>
              <a:ext uri="{FF2B5EF4-FFF2-40B4-BE49-F238E27FC236}">
                <a16:creationId xmlns:a16="http://schemas.microsoft.com/office/drawing/2014/main" id="{79076AAB-BE1E-6B4D-975A-54F546EA6101}"/>
              </a:ext>
            </a:extLst>
          </p:cNvPr>
          <p:cNvSpPr txBox="1"/>
          <p:nvPr/>
        </p:nvSpPr>
        <p:spPr>
          <a:xfrm>
            <a:off x="2070100" y="4004790"/>
            <a:ext cx="330200" cy="369332"/>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0" name="object 10">
            <a:extLst>
              <a:ext uri="{FF2B5EF4-FFF2-40B4-BE49-F238E27FC236}">
                <a16:creationId xmlns:a16="http://schemas.microsoft.com/office/drawing/2014/main" id="{3E9924AF-7A59-7D4E-964B-E0B3EDDC5689}"/>
              </a:ext>
            </a:extLst>
          </p:cNvPr>
          <p:cNvSpPr/>
          <p:nvPr/>
        </p:nvSpPr>
        <p:spPr>
          <a:xfrm>
            <a:off x="6096000" y="3943985"/>
            <a:ext cx="4104640" cy="638810"/>
          </a:xfrm>
          <a:custGeom>
            <a:avLst/>
            <a:gdLst/>
            <a:ahLst/>
            <a:cxnLst/>
            <a:rect l="l" t="t" r="r" b="b"/>
            <a:pathLst>
              <a:path w="4104640" h="638810">
                <a:moveTo>
                  <a:pt x="0" y="0"/>
                </a:moveTo>
                <a:lnTo>
                  <a:pt x="4104640" y="0"/>
                </a:lnTo>
                <a:lnTo>
                  <a:pt x="410464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1" name="object 11">
            <a:extLst>
              <a:ext uri="{FF2B5EF4-FFF2-40B4-BE49-F238E27FC236}">
                <a16:creationId xmlns:a16="http://schemas.microsoft.com/office/drawing/2014/main" id="{7DC5E61E-BA80-2848-931D-C266F7120680}"/>
              </a:ext>
            </a:extLst>
          </p:cNvPr>
          <p:cNvSpPr txBox="1"/>
          <p:nvPr/>
        </p:nvSpPr>
        <p:spPr>
          <a:xfrm>
            <a:off x="6173470" y="4004790"/>
            <a:ext cx="955675" cy="369332"/>
          </a:xfrm>
          <a:prstGeom prst="rect">
            <a:avLst/>
          </a:prstGeom>
        </p:spPr>
        <p:txBody>
          <a:bodyPr vert="horz" wrap="square" lIns="0" tIns="0" rIns="0" bIns="0" rtlCol="0">
            <a:spAutoFit/>
          </a:bodyPr>
          <a:lstStyle/>
          <a:p>
            <a:pPr marL="12700">
              <a:lnSpc>
                <a:spcPct val="100000"/>
              </a:lnSpc>
            </a:pPr>
            <a:r>
              <a:rPr sz="2400" b="1" spc="-10" dirty="0">
                <a:solidFill>
                  <a:schemeClr val="bg1"/>
                </a:solidFill>
                <a:latin typeface="Times New Roman"/>
                <a:cs typeface="Times New Roman"/>
              </a:rPr>
              <a:t>hi</a:t>
            </a:r>
            <a:r>
              <a:rPr sz="2400" b="1" dirty="0">
                <a:solidFill>
                  <a:schemeClr val="bg1"/>
                </a:solidFill>
                <a:latin typeface="Times New Roman"/>
                <a:cs typeface="Times New Roman"/>
              </a:rPr>
              <a:t>g</a:t>
            </a:r>
            <a:r>
              <a:rPr sz="2400" b="1" spc="-10" dirty="0">
                <a:solidFill>
                  <a:schemeClr val="bg1"/>
                </a:solidFill>
                <a:latin typeface="Times New Roman"/>
                <a:cs typeface="Times New Roman"/>
              </a:rPr>
              <a:t>h</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s</a:t>
            </a:r>
            <a:r>
              <a:rPr sz="2400" b="1" dirty="0">
                <a:solidFill>
                  <a:schemeClr val="bg1"/>
                </a:solidFill>
                <a:latin typeface="Times New Roman"/>
                <a:cs typeface="Times New Roman"/>
              </a:rPr>
              <a:t>t</a:t>
            </a:r>
            <a:endParaRPr sz="2400">
              <a:solidFill>
                <a:schemeClr val="bg1"/>
              </a:solidFill>
              <a:latin typeface="Times New Roman"/>
              <a:cs typeface="Times New Roman"/>
            </a:endParaRPr>
          </a:p>
        </p:txBody>
      </p:sp>
      <p:sp>
        <p:nvSpPr>
          <p:cNvPr id="32" name="object 12">
            <a:extLst>
              <a:ext uri="{FF2B5EF4-FFF2-40B4-BE49-F238E27FC236}">
                <a16:creationId xmlns:a16="http://schemas.microsoft.com/office/drawing/2014/main" id="{EFF55880-2CC0-2247-8330-3B5E67BAF4C7}"/>
              </a:ext>
            </a:extLst>
          </p:cNvPr>
          <p:cNvSpPr/>
          <p:nvPr/>
        </p:nvSpPr>
        <p:spPr>
          <a:xfrm>
            <a:off x="1992630" y="4582794"/>
            <a:ext cx="4103370" cy="655320"/>
          </a:xfrm>
          <a:custGeom>
            <a:avLst/>
            <a:gdLst/>
            <a:ahLst/>
            <a:cxnLst/>
            <a:rect l="l" t="t" r="r" b="b"/>
            <a:pathLst>
              <a:path w="4103370" h="655320">
                <a:moveTo>
                  <a:pt x="0" y="0"/>
                </a:moveTo>
                <a:lnTo>
                  <a:pt x="4103370" y="0"/>
                </a:lnTo>
                <a:lnTo>
                  <a:pt x="410337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3" name="object 13">
            <a:extLst>
              <a:ext uri="{FF2B5EF4-FFF2-40B4-BE49-F238E27FC236}">
                <a16:creationId xmlns:a16="http://schemas.microsoft.com/office/drawing/2014/main" id="{F43F738F-85AF-F94E-89E7-A132A734EB1D}"/>
              </a:ext>
            </a:extLst>
          </p:cNvPr>
          <p:cNvSpPr/>
          <p:nvPr/>
        </p:nvSpPr>
        <p:spPr>
          <a:xfrm>
            <a:off x="6096000" y="4582794"/>
            <a:ext cx="4104640" cy="655320"/>
          </a:xfrm>
          <a:custGeom>
            <a:avLst/>
            <a:gdLst/>
            <a:ahLst/>
            <a:cxnLst/>
            <a:rect l="l" t="t" r="r" b="b"/>
            <a:pathLst>
              <a:path w="4104640" h="655320">
                <a:moveTo>
                  <a:pt x="0" y="0"/>
                </a:moveTo>
                <a:lnTo>
                  <a:pt x="4104640" y="0"/>
                </a:lnTo>
                <a:lnTo>
                  <a:pt x="410464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4" name="object 14">
            <a:extLst>
              <a:ext uri="{FF2B5EF4-FFF2-40B4-BE49-F238E27FC236}">
                <a16:creationId xmlns:a16="http://schemas.microsoft.com/office/drawing/2014/main" id="{591A67F9-2126-6443-BB2E-F67CD07F62C7}"/>
              </a:ext>
            </a:extLst>
          </p:cNvPr>
          <p:cNvSpPr/>
          <p:nvPr/>
        </p:nvSpPr>
        <p:spPr>
          <a:xfrm>
            <a:off x="1992630" y="5238115"/>
            <a:ext cx="4103370" cy="655320"/>
          </a:xfrm>
          <a:custGeom>
            <a:avLst/>
            <a:gdLst/>
            <a:ahLst/>
            <a:cxnLst/>
            <a:rect l="l" t="t" r="r" b="b"/>
            <a:pathLst>
              <a:path w="4103370" h="655320">
                <a:moveTo>
                  <a:pt x="0" y="0"/>
                </a:moveTo>
                <a:lnTo>
                  <a:pt x="4103370" y="0"/>
                </a:lnTo>
                <a:lnTo>
                  <a:pt x="410337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5" name="object 15">
            <a:extLst>
              <a:ext uri="{FF2B5EF4-FFF2-40B4-BE49-F238E27FC236}">
                <a16:creationId xmlns:a16="http://schemas.microsoft.com/office/drawing/2014/main" id="{0A5CC2C4-0E06-964A-95A5-0EC76875AE62}"/>
              </a:ext>
            </a:extLst>
          </p:cNvPr>
          <p:cNvSpPr txBox="1"/>
          <p:nvPr/>
        </p:nvSpPr>
        <p:spPr>
          <a:xfrm>
            <a:off x="2070100" y="4643600"/>
            <a:ext cx="1522730" cy="1038746"/>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(n</a:t>
            </a:r>
            <a:r>
              <a:rPr sz="2400" b="1" spc="-15" dirty="0">
                <a:solidFill>
                  <a:schemeClr val="bg1"/>
                </a:solidFill>
                <a:latin typeface="Times New Roman"/>
                <a:cs typeface="Times New Roman"/>
              </a:rPr>
              <a:t>egat</a:t>
            </a:r>
            <a:r>
              <a:rPr sz="2400" b="1" spc="-20" dirty="0">
                <a:solidFill>
                  <a:schemeClr val="bg1"/>
                </a:solidFill>
                <a:latin typeface="Times New Roman"/>
                <a:cs typeface="Times New Roman"/>
              </a:rPr>
              <a:t>i</a:t>
            </a:r>
            <a:r>
              <a:rPr sz="2400" b="1" dirty="0">
                <a:solidFill>
                  <a:schemeClr val="bg1"/>
                </a:solidFill>
                <a:latin typeface="Times New Roman"/>
                <a:cs typeface="Times New Roman"/>
              </a:rPr>
              <a:t>on)</a:t>
            </a:r>
            <a:endParaRPr sz="2400">
              <a:solidFill>
                <a:schemeClr val="bg1"/>
              </a:solidFill>
              <a:latin typeface="Times New Roman"/>
              <a:cs typeface="Times New Roman"/>
            </a:endParaRPr>
          </a:p>
          <a:p>
            <a:pPr>
              <a:lnSpc>
                <a:spcPct val="100000"/>
              </a:lnSpc>
              <a:spcBef>
                <a:spcPts val="37"/>
              </a:spcBef>
            </a:pPr>
            <a:endParaRPr sz="1950">
              <a:solidFill>
                <a:schemeClr val="bg1"/>
              </a:solidFill>
              <a:latin typeface="Times New Roman"/>
              <a:cs typeface="Times New Roman"/>
            </a:endParaRPr>
          </a:p>
          <a:p>
            <a:pPr marL="12700">
              <a:lnSpc>
                <a:spcPct val="100000"/>
              </a:lnSpc>
              <a:tabLst>
                <a:tab pos="393065" algn="l"/>
                <a:tab pos="705485" algn="l"/>
                <a:tab pos="1103630" algn="l"/>
              </a:tabLst>
            </a:pPr>
            <a:r>
              <a:rPr sz="2400" b="1" dirty="0">
                <a:solidFill>
                  <a:schemeClr val="bg1"/>
                </a:solidFill>
                <a:latin typeface="Times New Roman"/>
                <a:cs typeface="Times New Roman"/>
              </a:rPr>
              <a:t>*,	</a:t>
            </a:r>
            <a:r>
              <a:rPr sz="2400" b="1" spc="-20" dirty="0">
                <a:solidFill>
                  <a:schemeClr val="bg1"/>
                </a:solidFill>
                <a:latin typeface="Times New Roman"/>
                <a:cs typeface="Times New Roman"/>
              </a:rPr>
              <a:t>/</a:t>
            </a:r>
            <a:r>
              <a:rPr sz="2400" b="1" dirty="0">
                <a:solidFill>
                  <a:schemeClr val="bg1"/>
                </a:solidFill>
                <a:latin typeface="Times New Roman"/>
                <a:cs typeface="Times New Roman"/>
              </a:rPr>
              <a:t>,	</a:t>
            </a:r>
            <a:r>
              <a:rPr sz="2400" b="1" spc="-10" dirty="0">
                <a:solidFill>
                  <a:schemeClr val="bg1"/>
                </a:solidFill>
                <a:latin typeface="Times New Roman"/>
                <a:cs typeface="Times New Roman"/>
              </a:rPr>
              <a:t>//</a:t>
            </a:r>
            <a:r>
              <a:rPr sz="2400" b="1" dirty="0">
                <a:solidFill>
                  <a:schemeClr val="bg1"/>
                </a:solidFill>
                <a:latin typeface="Times New Roman"/>
                <a:cs typeface="Times New Roman"/>
              </a:rPr>
              <a:t>,	%</a:t>
            </a:r>
            <a:endParaRPr sz="2400">
              <a:solidFill>
                <a:schemeClr val="bg1"/>
              </a:solidFill>
              <a:latin typeface="Times New Roman"/>
              <a:cs typeface="Times New Roman"/>
            </a:endParaRPr>
          </a:p>
        </p:txBody>
      </p:sp>
      <p:sp>
        <p:nvSpPr>
          <p:cNvPr id="36" name="object 16">
            <a:extLst>
              <a:ext uri="{FF2B5EF4-FFF2-40B4-BE49-F238E27FC236}">
                <a16:creationId xmlns:a16="http://schemas.microsoft.com/office/drawing/2014/main" id="{EC3CF013-9BDA-E440-9664-EECA96EFF33F}"/>
              </a:ext>
            </a:extLst>
          </p:cNvPr>
          <p:cNvSpPr/>
          <p:nvPr/>
        </p:nvSpPr>
        <p:spPr>
          <a:xfrm>
            <a:off x="6096000" y="5238115"/>
            <a:ext cx="4104640" cy="655320"/>
          </a:xfrm>
          <a:custGeom>
            <a:avLst/>
            <a:gdLst/>
            <a:ahLst/>
            <a:cxnLst/>
            <a:rect l="l" t="t" r="r" b="b"/>
            <a:pathLst>
              <a:path w="4104640" h="655320">
                <a:moveTo>
                  <a:pt x="0" y="0"/>
                </a:moveTo>
                <a:lnTo>
                  <a:pt x="4104640" y="0"/>
                </a:lnTo>
                <a:lnTo>
                  <a:pt x="410464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7" name="object 17">
            <a:extLst>
              <a:ext uri="{FF2B5EF4-FFF2-40B4-BE49-F238E27FC236}">
                <a16:creationId xmlns:a16="http://schemas.microsoft.com/office/drawing/2014/main" id="{C3ECABA4-FC35-E94E-A47A-ED8BF0368EAD}"/>
              </a:ext>
            </a:extLst>
          </p:cNvPr>
          <p:cNvSpPr/>
          <p:nvPr/>
        </p:nvSpPr>
        <p:spPr>
          <a:xfrm>
            <a:off x="1992630" y="5893435"/>
            <a:ext cx="4103370" cy="641350"/>
          </a:xfrm>
          <a:custGeom>
            <a:avLst/>
            <a:gdLst/>
            <a:ahLst/>
            <a:cxnLst/>
            <a:rect l="l" t="t" r="r" b="b"/>
            <a:pathLst>
              <a:path w="4103370" h="641350">
                <a:moveTo>
                  <a:pt x="0" y="0"/>
                </a:moveTo>
                <a:lnTo>
                  <a:pt x="4103370" y="0"/>
                </a:lnTo>
                <a:lnTo>
                  <a:pt x="410337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8" name="object 18">
            <a:extLst>
              <a:ext uri="{FF2B5EF4-FFF2-40B4-BE49-F238E27FC236}">
                <a16:creationId xmlns:a16="http://schemas.microsoft.com/office/drawing/2014/main" id="{DF374D00-B368-544B-9D73-67AD3DE87213}"/>
              </a:ext>
            </a:extLst>
          </p:cNvPr>
          <p:cNvSpPr txBox="1"/>
          <p:nvPr/>
        </p:nvSpPr>
        <p:spPr>
          <a:xfrm>
            <a:off x="2070100" y="5952970"/>
            <a:ext cx="3583940" cy="369332"/>
          </a:xfrm>
          <a:prstGeom prst="rect">
            <a:avLst/>
          </a:prstGeom>
        </p:spPr>
        <p:txBody>
          <a:bodyPr vert="horz" wrap="square" lIns="0" tIns="0" rIns="0" bIns="0" rtlCol="0">
            <a:spAutoFit/>
          </a:bodyPr>
          <a:lstStyle/>
          <a:p>
            <a:pPr marL="12700">
              <a:lnSpc>
                <a:spcPct val="100000"/>
              </a:lnSpc>
            </a:pPr>
            <a:r>
              <a:rPr sz="2400" b="1" spc="-15"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(ad</a:t>
            </a:r>
            <a:r>
              <a:rPr sz="2400" b="1" spc="-10" dirty="0">
                <a:solidFill>
                  <a:schemeClr val="bg1"/>
                </a:solidFill>
                <a:latin typeface="Times New Roman"/>
                <a:cs typeface="Times New Roman"/>
              </a:rPr>
              <a:t>diti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 - (s</a:t>
            </a:r>
            <a:r>
              <a:rPr sz="2400" b="1" spc="-10" dirty="0">
                <a:solidFill>
                  <a:schemeClr val="bg1"/>
                </a:solidFill>
                <a:latin typeface="Times New Roman"/>
                <a:cs typeface="Times New Roman"/>
              </a:rPr>
              <a:t>u</a:t>
            </a:r>
            <a:r>
              <a:rPr sz="2400" b="1" dirty="0">
                <a:solidFill>
                  <a:schemeClr val="bg1"/>
                </a:solidFill>
                <a:latin typeface="Times New Roman"/>
                <a:cs typeface="Times New Roman"/>
              </a:rPr>
              <a:t>b</a:t>
            </a:r>
            <a:r>
              <a:rPr sz="2400" b="1" spc="-10" dirty="0">
                <a:solidFill>
                  <a:schemeClr val="bg1"/>
                </a:solidFill>
                <a:latin typeface="Times New Roman"/>
                <a:cs typeface="Times New Roman"/>
              </a:rPr>
              <a:t>t</a:t>
            </a:r>
            <a:r>
              <a:rPr sz="2400" b="1" spc="-20" dirty="0">
                <a:solidFill>
                  <a:schemeClr val="bg1"/>
                </a:solidFill>
                <a:latin typeface="Times New Roman"/>
                <a:cs typeface="Times New Roman"/>
              </a:rPr>
              <a:t>r</a:t>
            </a:r>
            <a:r>
              <a:rPr sz="2400" b="1" spc="-10" dirty="0">
                <a:solidFill>
                  <a:schemeClr val="bg1"/>
                </a:solidFill>
                <a:latin typeface="Times New Roman"/>
                <a:cs typeface="Times New Roman"/>
              </a:rPr>
              <a:t>acti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9" name="object 19">
            <a:extLst>
              <a:ext uri="{FF2B5EF4-FFF2-40B4-BE49-F238E27FC236}">
                <a16:creationId xmlns:a16="http://schemas.microsoft.com/office/drawing/2014/main" id="{5AD900E0-3B06-AB4F-8310-6C4E49E16B04}"/>
              </a:ext>
            </a:extLst>
          </p:cNvPr>
          <p:cNvSpPr/>
          <p:nvPr/>
        </p:nvSpPr>
        <p:spPr>
          <a:xfrm>
            <a:off x="6096000" y="5893435"/>
            <a:ext cx="4104640" cy="641350"/>
          </a:xfrm>
          <a:custGeom>
            <a:avLst/>
            <a:gdLst/>
            <a:ahLst/>
            <a:cxnLst/>
            <a:rect l="l" t="t" r="r" b="b"/>
            <a:pathLst>
              <a:path w="4104640" h="641350">
                <a:moveTo>
                  <a:pt x="0" y="0"/>
                </a:moveTo>
                <a:lnTo>
                  <a:pt x="4104640" y="0"/>
                </a:lnTo>
                <a:lnTo>
                  <a:pt x="410464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40" name="object 20">
            <a:extLst>
              <a:ext uri="{FF2B5EF4-FFF2-40B4-BE49-F238E27FC236}">
                <a16:creationId xmlns:a16="http://schemas.microsoft.com/office/drawing/2014/main" id="{895CAA3F-1A4B-BF44-AC4C-A3FE89C3EEAE}"/>
              </a:ext>
            </a:extLst>
          </p:cNvPr>
          <p:cNvSpPr txBox="1"/>
          <p:nvPr/>
        </p:nvSpPr>
        <p:spPr>
          <a:xfrm>
            <a:off x="6173470" y="5952970"/>
            <a:ext cx="838200" cy="369332"/>
          </a:xfrm>
          <a:prstGeom prst="rect">
            <a:avLst/>
          </a:prstGeom>
        </p:spPr>
        <p:txBody>
          <a:bodyPr vert="horz" wrap="square" lIns="0" tIns="0" rIns="0" bIns="0" rtlCol="0">
            <a:spAutoFit/>
          </a:bodyPr>
          <a:lstStyle/>
          <a:p>
            <a:pPr marL="12700">
              <a:lnSpc>
                <a:spcPct val="100000"/>
              </a:lnSpc>
            </a:pPr>
            <a:r>
              <a:rPr sz="2400" b="1" spc="-20" dirty="0">
                <a:solidFill>
                  <a:schemeClr val="bg1"/>
                </a:solidFill>
                <a:latin typeface="Times New Roman"/>
                <a:cs typeface="Times New Roman"/>
              </a:rPr>
              <a:t>l</a:t>
            </a:r>
            <a:r>
              <a:rPr sz="2400" b="1" dirty="0">
                <a:solidFill>
                  <a:schemeClr val="bg1"/>
                </a:solidFill>
                <a:latin typeface="Times New Roman"/>
                <a:cs typeface="Times New Roman"/>
              </a:rPr>
              <a:t>ow</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st</a:t>
            </a:r>
            <a:endParaRPr sz="2400">
              <a:solidFill>
                <a:schemeClr val="bg1"/>
              </a:solidFill>
              <a:latin typeface="Times New Roman"/>
              <a:cs typeface="Times New Roman"/>
            </a:endParaRPr>
          </a:p>
        </p:txBody>
      </p:sp>
    </p:spTree>
    <p:extLst>
      <p:ext uri="{BB962C8B-B14F-4D97-AF65-F5344CB8AC3E}">
        <p14:creationId xmlns:p14="http://schemas.microsoft.com/office/powerpoint/2010/main" val="392990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Using Python as a Calculator</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200" y="1825624"/>
            <a:ext cx="6664036" cy="4835479"/>
          </a:xfrm>
        </p:spPr>
        <p:txBody>
          <a:bodyPr>
            <a:normAutofit/>
          </a:bodyPr>
          <a:lstStyle/>
          <a:p>
            <a:r>
              <a:rPr lang="en-CA" dirty="0"/>
              <a:t>Let’s start with a simple use of Python to get the feel for our new environment</a:t>
            </a:r>
          </a:p>
          <a:p>
            <a:r>
              <a:rPr lang="en-US" dirty="0"/>
              <a:t>Don’t forget your BEDMAS (or PEMDAS)!</a:t>
            </a:r>
          </a:p>
          <a:p>
            <a:r>
              <a:rPr lang="en-US" dirty="0"/>
              <a:t>Lecture Homepage -&gt; scroll down to Week 1, Kinsella &amp; Goodfellow Link -&gt;</a:t>
            </a:r>
            <a:br>
              <a:rPr lang="en-US" dirty="0"/>
            </a:br>
            <a:r>
              <a:rPr lang="en-US" dirty="0"/>
              <a:t>Lecture 1.3 -&gt; “</a:t>
            </a:r>
            <a:r>
              <a:rPr lang="en-US" dirty="0" err="1"/>
              <a:t>Jupyter</a:t>
            </a:r>
            <a:r>
              <a:rPr lang="en-US" dirty="0"/>
              <a:t> Notebook file” </a:t>
            </a:r>
          </a:p>
          <a:p>
            <a:r>
              <a:rPr lang="en-US" dirty="0"/>
              <a:t>Open this file through </a:t>
            </a:r>
            <a:r>
              <a:rPr lang="en-US" dirty="0" err="1"/>
              <a:t>Jupyter</a:t>
            </a:r>
            <a:r>
              <a:rPr lang="en-US" dirty="0"/>
              <a:t> Notebook (open from Anaconda)</a:t>
            </a:r>
          </a:p>
          <a:p>
            <a:r>
              <a:rPr lang="en-US" b="1" dirty="0" err="1"/>
              <a:t>Jupyter</a:t>
            </a:r>
            <a:r>
              <a:rPr lang="en-US" b="1" dirty="0"/>
              <a:t> Hub: </a:t>
            </a:r>
            <a:r>
              <a:rPr lang="en-US" b="1" dirty="0" err="1"/>
              <a:t>jupyter.utoronto.ca</a:t>
            </a:r>
            <a:endParaRPr lang="en-US" b="1" dirty="0"/>
          </a:p>
          <a:p>
            <a:pPr lvl="1"/>
            <a:r>
              <a:rPr lang="en-US" dirty="0"/>
              <a:t>Requires no installation, not even Python!</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Using Python as a Calculator</a:t>
            </a:r>
          </a:p>
        </p:txBody>
      </p:sp>
    </p:spTree>
    <p:extLst>
      <p:ext uri="{BB962C8B-B14F-4D97-AF65-F5344CB8AC3E}">
        <p14:creationId xmlns:p14="http://schemas.microsoft.com/office/powerpoint/2010/main" val="181279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199" y="1825624"/>
            <a:ext cx="9843656" cy="4835479"/>
          </a:xfrm>
        </p:spPr>
        <p:txBody>
          <a:bodyPr>
            <a:normAutofit fontScale="92500" lnSpcReduction="10000"/>
          </a:bodyPr>
          <a:lstStyle/>
          <a:p>
            <a:r>
              <a:rPr lang="en-CA" dirty="0"/>
              <a:t>The most basic thing you can do in a computer program is to assign a value to a variable.</a:t>
            </a:r>
          </a:p>
          <a:p>
            <a:r>
              <a:rPr lang="en-CA" dirty="0"/>
              <a:t>Assignment statements</a:t>
            </a:r>
          </a:p>
          <a:p>
            <a:pPr lvl="1"/>
            <a:endParaRPr lang="en-CA" dirty="0"/>
          </a:p>
          <a:p>
            <a:pPr lvl="1"/>
            <a:endParaRPr lang="en-CA" b="1" dirty="0"/>
          </a:p>
          <a:p>
            <a:pPr lvl="1"/>
            <a:r>
              <a:rPr lang="en-CA" dirty="0"/>
              <a:t>x = 20</a:t>
            </a:r>
          </a:p>
          <a:p>
            <a:pPr marL="457200" lvl="1" indent="0">
              <a:buNone/>
            </a:pPr>
            <a:r>
              <a:rPr lang="en-CA" dirty="0"/>
              <a:t>     (or)</a:t>
            </a:r>
          </a:p>
          <a:p>
            <a:pPr lvl="1"/>
            <a:r>
              <a:rPr lang="en-CA" dirty="0"/>
              <a:t>y = 20+5*2</a:t>
            </a:r>
          </a:p>
          <a:p>
            <a:pPr lvl="1"/>
            <a:endParaRPr lang="en-CA" dirty="0"/>
          </a:p>
          <a:p>
            <a:r>
              <a:rPr lang="en-CA" b="1" dirty="0"/>
              <a:t>Rules for assignment</a:t>
            </a:r>
          </a:p>
          <a:p>
            <a:pPr lvl="1"/>
            <a:r>
              <a:rPr lang="en-CA" dirty="0">
                <a:solidFill>
                  <a:srgbClr val="00B050"/>
                </a:solidFill>
              </a:rPr>
              <a:t>1. Evaluate the expression to the right of = sign (produces memory address of the value)</a:t>
            </a:r>
          </a:p>
          <a:p>
            <a:pPr lvl="1"/>
            <a:r>
              <a:rPr lang="en-CA" dirty="0">
                <a:solidFill>
                  <a:schemeClr val="accent6"/>
                </a:solidFill>
              </a:rPr>
              <a:t>2. </a:t>
            </a:r>
            <a:r>
              <a:rPr lang="en-CA" dirty="0">
                <a:solidFill>
                  <a:schemeClr val="accent6"/>
                </a:solidFill>
                <a:latin typeface="Segoe UI" panose="020B0502040204020203" pitchFamily="34" charset="0"/>
                <a:cs typeface="Segoe UI" panose="020B0502040204020203" pitchFamily="34" charset="0"/>
              </a:rPr>
              <a:t>Store the memory</a:t>
            </a:r>
            <a:r>
              <a:rPr lang="en-CA" spc="-10" dirty="0">
                <a:solidFill>
                  <a:schemeClr val="accent6"/>
                </a:solidFill>
                <a:latin typeface="Segoe UI" panose="020B0502040204020203" pitchFamily="34" charset="0"/>
                <a:cs typeface="Segoe UI" panose="020B0502040204020203" pitchFamily="34" charset="0"/>
              </a:rPr>
              <a:t> </a:t>
            </a:r>
            <a:r>
              <a:rPr lang="en-CA" dirty="0">
                <a:solidFill>
                  <a:schemeClr val="accent6"/>
                </a:solidFill>
                <a:latin typeface="Segoe UI" panose="020B0502040204020203" pitchFamily="34" charset="0"/>
                <a:cs typeface="Segoe UI" panose="020B0502040204020203" pitchFamily="34" charset="0"/>
              </a:rPr>
              <a:t>ad</a:t>
            </a:r>
            <a:r>
              <a:rPr lang="en-CA" spc="-10" dirty="0">
                <a:solidFill>
                  <a:schemeClr val="accent6"/>
                </a:solidFill>
                <a:latin typeface="Segoe UI" panose="020B0502040204020203" pitchFamily="34" charset="0"/>
                <a:cs typeface="Segoe UI" panose="020B0502040204020203" pitchFamily="34" charset="0"/>
              </a:rPr>
              <a:t>d</a:t>
            </a:r>
            <a:r>
              <a:rPr lang="en-CA" dirty="0">
                <a:solidFill>
                  <a:schemeClr val="accent6"/>
                </a:solidFill>
                <a:latin typeface="Segoe UI" panose="020B0502040204020203" pitchFamily="34" charset="0"/>
                <a:cs typeface="Segoe UI" panose="020B0502040204020203" pitchFamily="34" charset="0"/>
              </a:rPr>
              <a:t>ress</a:t>
            </a:r>
            <a:r>
              <a:rPr lang="en-CA" spc="15" dirty="0">
                <a:solidFill>
                  <a:schemeClr val="accent6"/>
                </a:solidFill>
                <a:latin typeface="Segoe UI" panose="020B0502040204020203" pitchFamily="34" charset="0"/>
                <a:cs typeface="Segoe UI" panose="020B0502040204020203" pitchFamily="34" charset="0"/>
              </a:rPr>
              <a:t> </a:t>
            </a:r>
            <a:r>
              <a:rPr lang="en-CA" dirty="0">
                <a:solidFill>
                  <a:schemeClr val="accent6"/>
                </a:solidFill>
                <a:latin typeface="Segoe UI" panose="020B0502040204020203" pitchFamily="34" charset="0"/>
                <a:cs typeface="Segoe UI" panose="020B0502040204020203" pitchFamily="34" charset="0"/>
              </a:rPr>
              <a:t>in</a:t>
            </a:r>
            <a:r>
              <a:rPr lang="en-CA" spc="-10" dirty="0">
                <a:solidFill>
                  <a:schemeClr val="accent6"/>
                </a:solidFill>
                <a:latin typeface="Segoe UI" panose="020B0502040204020203" pitchFamily="34" charset="0"/>
                <a:cs typeface="Segoe UI" panose="020B0502040204020203" pitchFamily="34" charset="0"/>
              </a:rPr>
              <a:t> </a:t>
            </a:r>
            <a:r>
              <a:rPr lang="en-CA" spc="5" dirty="0">
                <a:solidFill>
                  <a:schemeClr val="accent6"/>
                </a:solidFill>
                <a:latin typeface="Segoe UI" panose="020B0502040204020203" pitchFamily="34" charset="0"/>
                <a:cs typeface="Segoe UI" panose="020B0502040204020203" pitchFamily="34" charset="0"/>
              </a:rPr>
              <a:t>t</a:t>
            </a:r>
            <a:r>
              <a:rPr lang="en-CA" dirty="0">
                <a:solidFill>
                  <a:schemeClr val="accent6"/>
                </a:solidFill>
                <a:latin typeface="Segoe UI" panose="020B0502040204020203" pitchFamily="34" charset="0"/>
                <a:cs typeface="Segoe UI" panose="020B0502040204020203" pitchFamily="34" charset="0"/>
              </a:rPr>
              <a:t>he</a:t>
            </a:r>
            <a:r>
              <a:rPr lang="en-CA" spc="-15" dirty="0">
                <a:solidFill>
                  <a:schemeClr val="accent6"/>
                </a:solidFill>
                <a:latin typeface="Segoe UI" panose="020B0502040204020203" pitchFamily="34" charset="0"/>
                <a:cs typeface="Segoe UI" panose="020B0502040204020203" pitchFamily="34" charset="0"/>
              </a:rPr>
              <a:t> </a:t>
            </a:r>
            <a:r>
              <a:rPr lang="en-CA" dirty="0">
                <a:solidFill>
                  <a:schemeClr val="accent6"/>
                </a:solidFill>
                <a:latin typeface="Segoe UI" panose="020B0502040204020203" pitchFamily="34" charset="0"/>
                <a:cs typeface="Segoe UI" panose="020B0502040204020203" pitchFamily="34" charset="0"/>
              </a:rPr>
              <a:t>variab</a:t>
            </a:r>
            <a:r>
              <a:rPr lang="en-CA" spc="-15" dirty="0">
                <a:solidFill>
                  <a:schemeClr val="accent6"/>
                </a:solidFill>
                <a:latin typeface="Segoe UI" panose="020B0502040204020203" pitchFamily="34" charset="0"/>
                <a:cs typeface="Segoe UI" panose="020B0502040204020203" pitchFamily="34" charset="0"/>
              </a:rPr>
              <a:t>l</a:t>
            </a:r>
            <a:r>
              <a:rPr lang="en-CA" dirty="0">
                <a:solidFill>
                  <a:schemeClr val="accent6"/>
                </a:solidFill>
                <a:latin typeface="Segoe UI" panose="020B0502040204020203" pitchFamily="34" charset="0"/>
                <a:cs typeface="Segoe UI" panose="020B0502040204020203" pitchFamily="34" charset="0"/>
              </a:rPr>
              <a:t>e</a:t>
            </a:r>
            <a:r>
              <a:rPr lang="en-CA" spc="35" dirty="0">
                <a:solidFill>
                  <a:schemeClr val="accent6"/>
                </a:solidFill>
                <a:latin typeface="Segoe UI" panose="020B0502040204020203" pitchFamily="34" charset="0"/>
                <a:cs typeface="Segoe UI" panose="020B0502040204020203" pitchFamily="34" charset="0"/>
              </a:rPr>
              <a:t> </a:t>
            </a:r>
            <a:r>
              <a:rPr lang="en-CA" dirty="0">
                <a:solidFill>
                  <a:schemeClr val="accent6"/>
                </a:solidFill>
                <a:latin typeface="Segoe UI" panose="020B0502040204020203" pitchFamily="34" charset="0"/>
                <a:cs typeface="Segoe UI" panose="020B0502040204020203" pitchFamily="34" charset="0"/>
              </a:rPr>
              <a:t>on </a:t>
            </a:r>
            <a:r>
              <a:rPr lang="en-CA" sz="2400" dirty="0">
                <a:solidFill>
                  <a:schemeClr val="accent6"/>
                </a:solidFill>
                <a:latin typeface="Segoe UI" panose="020B0502040204020203" pitchFamily="34" charset="0"/>
                <a:cs typeface="Segoe UI" panose="020B0502040204020203" pitchFamily="34" charset="0"/>
              </a:rPr>
              <a:t>the</a:t>
            </a:r>
            <a:r>
              <a:rPr lang="en-CA" sz="2400" spc="-15" dirty="0">
                <a:solidFill>
                  <a:schemeClr val="accent6"/>
                </a:solidFill>
                <a:latin typeface="Segoe UI" panose="020B0502040204020203" pitchFamily="34" charset="0"/>
                <a:cs typeface="Segoe UI" panose="020B0502040204020203" pitchFamily="34" charset="0"/>
              </a:rPr>
              <a:t> </a:t>
            </a:r>
            <a:r>
              <a:rPr lang="en-CA" sz="2400" dirty="0">
                <a:solidFill>
                  <a:schemeClr val="accent6"/>
                </a:solidFill>
                <a:latin typeface="Segoe UI" panose="020B0502040204020203" pitchFamily="34" charset="0"/>
                <a:cs typeface="Segoe UI" panose="020B0502040204020203" pitchFamily="34" charset="0"/>
              </a:rPr>
              <a:t>l</a:t>
            </a:r>
            <a:r>
              <a:rPr lang="en-CA" sz="2400" spc="-10" dirty="0">
                <a:solidFill>
                  <a:schemeClr val="accent6"/>
                </a:solidFill>
                <a:latin typeface="Segoe UI" panose="020B0502040204020203" pitchFamily="34" charset="0"/>
                <a:cs typeface="Segoe UI" panose="020B0502040204020203" pitchFamily="34" charset="0"/>
              </a:rPr>
              <a:t>e</a:t>
            </a:r>
            <a:r>
              <a:rPr lang="en-CA" sz="2400" dirty="0">
                <a:solidFill>
                  <a:schemeClr val="accent6"/>
                </a:solidFill>
                <a:latin typeface="Segoe UI" panose="020B0502040204020203" pitchFamily="34" charset="0"/>
                <a:cs typeface="Segoe UI" panose="020B0502040204020203" pitchFamily="34" charset="0"/>
              </a:rPr>
              <a:t>ft</a:t>
            </a:r>
            <a:r>
              <a:rPr lang="en-CA" sz="2400" spc="-5" dirty="0">
                <a:solidFill>
                  <a:schemeClr val="accent6"/>
                </a:solidFill>
                <a:latin typeface="Segoe UI" panose="020B0502040204020203" pitchFamily="34" charset="0"/>
                <a:cs typeface="Segoe UI" panose="020B0502040204020203" pitchFamily="34" charset="0"/>
              </a:rPr>
              <a:t> </a:t>
            </a:r>
            <a:r>
              <a:rPr lang="en-CA" sz="2400" dirty="0">
                <a:solidFill>
                  <a:schemeClr val="accent6"/>
                </a:solidFill>
                <a:latin typeface="Segoe UI" panose="020B0502040204020203" pitchFamily="34" charset="0"/>
                <a:cs typeface="Segoe UI" panose="020B0502040204020203" pitchFamily="34" charset="0"/>
              </a:rPr>
              <a:t>of</a:t>
            </a:r>
            <a:r>
              <a:rPr lang="en-CA" sz="2400" spc="-10" dirty="0">
                <a:solidFill>
                  <a:schemeClr val="accent6"/>
                </a:solidFill>
                <a:latin typeface="Segoe UI" panose="020B0502040204020203" pitchFamily="34" charset="0"/>
                <a:cs typeface="Segoe UI" panose="020B0502040204020203" pitchFamily="34" charset="0"/>
              </a:rPr>
              <a:t> </a:t>
            </a:r>
            <a:r>
              <a:rPr lang="en-CA" sz="2400" dirty="0">
                <a:solidFill>
                  <a:schemeClr val="accent6"/>
                </a:solidFill>
                <a:latin typeface="Segoe UI" panose="020B0502040204020203" pitchFamily="34" charset="0"/>
                <a:cs typeface="Segoe UI" panose="020B0502040204020203" pitchFamily="34" charset="0"/>
              </a:rPr>
              <a:t>the</a:t>
            </a:r>
            <a:r>
              <a:rPr lang="en-CA" sz="2400" spc="-15" dirty="0">
                <a:solidFill>
                  <a:schemeClr val="accent6"/>
                </a:solidFill>
                <a:latin typeface="Segoe UI" panose="020B0502040204020203" pitchFamily="34" charset="0"/>
                <a:cs typeface="Segoe UI" panose="020B0502040204020203" pitchFamily="34" charset="0"/>
              </a:rPr>
              <a:t> </a:t>
            </a:r>
            <a:r>
              <a:rPr lang="en-CA" sz="2400" dirty="0">
                <a:solidFill>
                  <a:schemeClr val="accent6"/>
                </a:solidFill>
                <a:latin typeface="Segoe UI" panose="020B0502040204020203" pitchFamily="34" charset="0"/>
                <a:cs typeface="Segoe UI" panose="020B0502040204020203" pitchFamily="34" charset="0"/>
              </a:rPr>
              <a:t>= </a:t>
            </a:r>
            <a:r>
              <a:rPr lang="en-CA" sz="2400" spc="-10" dirty="0">
                <a:solidFill>
                  <a:schemeClr val="accent6"/>
                </a:solidFill>
                <a:latin typeface="Segoe UI" panose="020B0502040204020203" pitchFamily="34" charset="0"/>
                <a:cs typeface="Segoe UI" panose="020B0502040204020203" pitchFamily="34" charset="0"/>
              </a:rPr>
              <a:t>s</a:t>
            </a:r>
            <a:r>
              <a:rPr lang="en-CA" sz="2400" dirty="0">
                <a:solidFill>
                  <a:schemeClr val="accent6"/>
                </a:solidFill>
                <a:latin typeface="Segoe UI" panose="020B0502040204020203" pitchFamily="34" charset="0"/>
                <a:cs typeface="Segoe UI" panose="020B0502040204020203" pitchFamily="34" charset="0"/>
              </a:rPr>
              <a:t>i</a:t>
            </a:r>
            <a:r>
              <a:rPr lang="en-CA" sz="2400" spc="-10" dirty="0">
                <a:solidFill>
                  <a:schemeClr val="accent6"/>
                </a:solidFill>
                <a:latin typeface="Segoe UI" panose="020B0502040204020203" pitchFamily="34" charset="0"/>
                <a:cs typeface="Segoe UI" panose="020B0502040204020203" pitchFamily="34" charset="0"/>
              </a:rPr>
              <a:t>g</a:t>
            </a:r>
            <a:r>
              <a:rPr lang="en-CA" sz="2400" dirty="0">
                <a:solidFill>
                  <a:schemeClr val="accent6"/>
                </a:solidFill>
                <a:latin typeface="Segoe UI" panose="020B0502040204020203" pitchFamily="34" charset="0"/>
                <a:cs typeface="Segoe UI" panose="020B0502040204020203" pitchFamily="34" charset="0"/>
              </a:rPr>
              <a:t>n</a:t>
            </a:r>
          </a:p>
          <a:p>
            <a:pPr lvl="1"/>
            <a:endParaRPr lang="en-CA" dirty="0"/>
          </a:p>
          <a:p>
            <a:endParaRPr lang="en-CA" dirty="0"/>
          </a:p>
          <a:p>
            <a:endParaRPr lang="en-CA" dirty="0"/>
          </a:p>
          <a:p>
            <a:pPr marL="0" indent="0">
              <a:buNone/>
            </a:pPr>
            <a:endParaRPr lang="en-US" dirty="0"/>
          </a:p>
        </p:txBody>
      </p:sp>
      <p:sp>
        <p:nvSpPr>
          <p:cNvPr id="6" name="TextBox 5">
            <a:extLst>
              <a:ext uri="{FF2B5EF4-FFF2-40B4-BE49-F238E27FC236}">
                <a16:creationId xmlns:a16="http://schemas.microsoft.com/office/drawing/2014/main" id="{7CA061B3-4A14-F24E-88F8-8E7115B5FCA5}"/>
              </a:ext>
            </a:extLst>
          </p:cNvPr>
          <p:cNvSpPr txBox="1"/>
          <p:nvPr/>
        </p:nvSpPr>
        <p:spPr>
          <a:xfrm>
            <a:off x="3616037" y="2939579"/>
            <a:ext cx="5694218" cy="646331"/>
          </a:xfrm>
          <a:prstGeom prst="rect">
            <a:avLst/>
          </a:prstGeom>
          <a:noFill/>
        </p:spPr>
        <p:txBody>
          <a:bodyPr wrap="square" rtlCol="0">
            <a:spAutoFit/>
          </a:bodyPr>
          <a:lstStyle/>
          <a:p>
            <a:r>
              <a:rPr lang="en-US" sz="3600" dirty="0">
                <a:solidFill>
                  <a:schemeClr val="accent6">
                    <a:lumMod val="75000"/>
                  </a:schemeClr>
                </a:solidFill>
              </a:rPr>
              <a:t>variable</a:t>
            </a:r>
            <a:r>
              <a:rPr lang="en-US" sz="3600" dirty="0"/>
              <a:t> </a:t>
            </a:r>
            <a:r>
              <a:rPr lang="en-US" sz="3600" dirty="0">
                <a:solidFill>
                  <a:schemeClr val="accent2"/>
                </a:solidFill>
              </a:rPr>
              <a:t>=</a:t>
            </a:r>
            <a:r>
              <a:rPr lang="en-US" sz="3600" dirty="0"/>
              <a:t> </a:t>
            </a:r>
            <a:r>
              <a:rPr lang="en-US" sz="3600" dirty="0">
                <a:solidFill>
                  <a:srgbClr val="00B050"/>
                </a:solidFill>
              </a:rPr>
              <a:t>expression</a:t>
            </a:r>
          </a:p>
        </p:txBody>
      </p:sp>
    </p:spTree>
    <p:extLst>
      <p:ext uri="{BB962C8B-B14F-4D97-AF65-F5344CB8AC3E}">
        <p14:creationId xmlns:p14="http://schemas.microsoft.com/office/powerpoint/2010/main" val="486253509"/>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19318</TotalTime>
  <Words>3231</Words>
  <Application>Microsoft Macintosh PowerPoint</Application>
  <PresentationFormat>Widescreen</PresentationFormat>
  <Paragraphs>438</Paragraphs>
  <Slides>33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Courier New</vt:lpstr>
      <vt:lpstr>Segoe UI</vt:lpstr>
      <vt:lpstr>Times New Roman</vt:lpstr>
      <vt:lpstr>Trebuchet MS</vt:lpstr>
      <vt:lpstr>Wingdings</vt:lpstr>
      <vt:lpstr>APS106_PPTX_Theme</vt:lpstr>
      <vt:lpstr>Variables, Expressions and Operators.</vt:lpstr>
      <vt:lpstr>PowerPoint Presentation</vt:lpstr>
      <vt:lpstr>This Week’s Content</vt:lpstr>
      <vt:lpstr>Reminder for Success: Practice!</vt:lpstr>
      <vt:lpstr>Introducing Python</vt:lpstr>
      <vt:lpstr>Arithmetic Operators</vt:lpstr>
      <vt:lpstr>Arithmetic Operator Precedence</vt:lpstr>
      <vt:lpstr>Using Python as a Calculator</vt:lpstr>
      <vt:lpstr>Variables and Memory</vt:lpstr>
      <vt:lpstr>Variable Names and Conventions</vt:lpstr>
      <vt:lpstr>Memory Visualization Example</vt:lpstr>
      <vt:lpstr>Memory Visualization Example</vt:lpstr>
      <vt:lpstr>Memory Visualization Example</vt:lpstr>
      <vt:lpstr>Memory Visualization Example</vt:lpstr>
      <vt:lpstr>Memory Visualization Example</vt:lpstr>
      <vt:lpstr>Memory Visualization Example</vt:lpstr>
      <vt:lpstr>Variables are like labelled drawers</vt:lpstr>
      <vt:lpstr>Python Tutor Visualization</vt:lpstr>
      <vt:lpstr>Variables and Memory</vt:lpstr>
      <vt:lpstr>Variable Types</vt:lpstr>
      <vt:lpstr>Numerical Type Examples</vt:lpstr>
      <vt:lpstr>Type: str (pronounced string)</vt:lpstr>
      <vt:lpstr>String Type Examples</vt:lpstr>
      <vt:lpstr>More data types?!</vt:lpstr>
      <vt:lpstr>Variables Types</vt:lpstr>
      <vt:lpstr>Augmented Assignment Operations</vt:lpstr>
      <vt:lpstr>Programming Guide 101</vt:lpstr>
      <vt:lpstr>Readability Tips (#cleancode)</vt:lpstr>
      <vt:lpstr>Comments</vt:lpstr>
      <vt:lpstr>PowerPoint Presentation</vt:lpstr>
      <vt:lpstr>Testing!</vt:lpstr>
      <vt:lpstr>Let’s Code!   Convert gas mileage from American to Canadian</vt:lpstr>
      <vt:lpstr>Variables, Expressions and Operators.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202</cp:revision>
  <dcterms:created xsi:type="dcterms:W3CDTF">2021-11-03T00:49:37Z</dcterms:created>
  <dcterms:modified xsi:type="dcterms:W3CDTF">2025-01-09T12:59:43Z</dcterms:modified>
</cp:coreProperties>
</file>